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0" r:id="rId2"/>
    <p:sldId id="264" r:id="rId3"/>
    <p:sldId id="280" r:id="rId4"/>
    <p:sldId id="271" r:id="rId5"/>
    <p:sldId id="272" r:id="rId6"/>
    <p:sldId id="273" r:id="rId7"/>
    <p:sldId id="274" r:id="rId8"/>
    <p:sldId id="275" r:id="rId9"/>
    <p:sldId id="276" r:id="rId10"/>
    <p:sldId id="277" r:id="rId11"/>
    <p:sldId id="278" r:id="rId12"/>
    <p:sldId id="279" r:id="rId13"/>
    <p:sldId id="281" r:id="rId14"/>
    <p:sldId id="282" r:id="rId15"/>
    <p:sldId id="262" r:id="rId16"/>
  </p:sldIdLst>
  <p:sldSz cx="11877675" cy="7808913"/>
  <p:notesSz cx="6858000" cy="9144000"/>
  <p:defaultTextStyle>
    <a:defPPr>
      <a:defRPr lang="es-ES"/>
    </a:defPPr>
    <a:lvl1pPr marL="0" algn="l" defTabSz="562447" rtl="0" eaLnBrk="1" latinLnBrk="0" hangingPunct="1">
      <a:defRPr sz="2200" kern="1200">
        <a:solidFill>
          <a:schemeClr val="tx1"/>
        </a:solidFill>
        <a:latin typeface="+mn-lt"/>
        <a:ea typeface="+mn-ea"/>
        <a:cs typeface="+mn-cs"/>
      </a:defRPr>
    </a:lvl1pPr>
    <a:lvl2pPr marL="562447" algn="l" defTabSz="562447" rtl="0" eaLnBrk="1" latinLnBrk="0" hangingPunct="1">
      <a:defRPr sz="2200" kern="1200">
        <a:solidFill>
          <a:schemeClr val="tx1"/>
        </a:solidFill>
        <a:latin typeface="+mn-lt"/>
        <a:ea typeface="+mn-ea"/>
        <a:cs typeface="+mn-cs"/>
      </a:defRPr>
    </a:lvl2pPr>
    <a:lvl3pPr marL="1124895" algn="l" defTabSz="562447" rtl="0" eaLnBrk="1" latinLnBrk="0" hangingPunct="1">
      <a:defRPr sz="2200" kern="1200">
        <a:solidFill>
          <a:schemeClr val="tx1"/>
        </a:solidFill>
        <a:latin typeface="+mn-lt"/>
        <a:ea typeface="+mn-ea"/>
        <a:cs typeface="+mn-cs"/>
      </a:defRPr>
    </a:lvl3pPr>
    <a:lvl4pPr marL="1687342" algn="l" defTabSz="562447" rtl="0" eaLnBrk="1" latinLnBrk="0" hangingPunct="1">
      <a:defRPr sz="2200" kern="1200">
        <a:solidFill>
          <a:schemeClr val="tx1"/>
        </a:solidFill>
        <a:latin typeface="+mn-lt"/>
        <a:ea typeface="+mn-ea"/>
        <a:cs typeface="+mn-cs"/>
      </a:defRPr>
    </a:lvl4pPr>
    <a:lvl5pPr marL="2249790" algn="l" defTabSz="562447" rtl="0" eaLnBrk="1" latinLnBrk="0" hangingPunct="1">
      <a:defRPr sz="2200" kern="1200">
        <a:solidFill>
          <a:schemeClr val="tx1"/>
        </a:solidFill>
        <a:latin typeface="+mn-lt"/>
        <a:ea typeface="+mn-ea"/>
        <a:cs typeface="+mn-cs"/>
      </a:defRPr>
    </a:lvl5pPr>
    <a:lvl6pPr marL="2812237" algn="l" defTabSz="562447" rtl="0" eaLnBrk="1" latinLnBrk="0" hangingPunct="1">
      <a:defRPr sz="2200" kern="1200">
        <a:solidFill>
          <a:schemeClr val="tx1"/>
        </a:solidFill>
        <a:latin typeface="+mn-lt"/>
        <a:ea typeface="+mn-ea"/>
        <a:cs typeface="+mn-cs"/>
      </a:defRPr>
    </a:lvl6pPr>
    <a:lvl7pPr marL="3374685" algn="l" defTabSz="562447" rtl="0" eaLnBrk="1" latinLnBrk="0" hangingPunct="1">
      <a:defRPr sz="2200" kern="1200">
        <a:solidFill>
          <a:schemeClr val="tx1"/>
        </a:solidFill>
        <a:latin typeface="+mn-lt"/>
        <a:ea typeface="+mn-ea"/>
        <a:cs typeface="+mn-cs"/>
      </a:defRPr>
    </a:lvl7pPr>
    <a:lvl8pPr marL="3937132" algn="l" defTabSz="562447" rtl="0" eaLnBrk="1" latinLnBrk="0" hangingPunct="1">
      <a:defRPr sz="2200" kern="1200">
        <a:solidFill>
          <a:schemeClr val="tx1"/>
        </a:solidFill>
        <a:latin typeface="+mn-lt"/>
        <a:ea typeface="+mn-ea"/>
        <a:cs typeface="+mn-cs"/>
      </a:defRPr>
    </a:lvl8pPr>
    <a:lvl9pPr marL="4499580" algn="l" defTabSz="562447"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60">
          <p15:clr>
            <a:srgbClr val="A4A3A4"/>
          </p15:clr>
        </p15:guide>
        <p15:guide id="2" pos="37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C4C8C"/>
    <a:srgbClr val="094EA5"/>
    <a:srgbClr val="37A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4"/>
    <p:restoredTop sz="88229" autoAdjust="0"/>
  </p:normalViewPr>
  <p:slideViewPr>
    <p:cSldViewPr snapToGrid="0" snapToObjects="1">
      <p:cViewPr varScale="1">
        <p:scale>
          <a:sx n="87" d="100"/>
          <a:sy n="87" d="100"/>
        </p:scale>
        <p:origin x="-1650" y="-84"/>
      </p:cViewPr>
      <p:guideLst>
        <p:guide orient="horz" pos="2460"/>
        <p:guide pos="37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63627-5BFA-D64E-92D2-99AB8D58C263}" type="datetimeFigureOut">
              <a:rPr lang="es-ES" smtClean="0"/>
              <a:t>09/07/2019</a:t>
            </a:fld>
            <a:endParaRPr lang="es-ES"/>
          </a:p>
        </p:txBody>
      </p:sp>
      <p:sp>
        <p:nvSpPr>
          <p:cNvPr id="4" name="Marcador de imagen de diapositiva 3"/>
          <p:cNvSpPr>
            <a:spLocks noGrp="1" noRot="1" noChangeAspect="1"/>
          </p:cNvSpPr>
          <p:nvPr>
            <p:ph type="sldImg" idx="2"/>
          </p:nvPr>
        </p:nvSpPr>
        <p:spPr>
          <a:xfrm>
            <a:off x="822325" y="685800"/>
            <a:ext cx="52133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17EFC-73DA-FC46-9DC5-DFE759858065}" type="slidenum">
              <a:rPr lang="es-ES" smtClean="0"/>
              <a:t>‹Nº›</a:t>
            </a:fld>
            <a:endParaRPr lang="es-ES"/>
          </a:p>
        </p:txBody>
      </p:sp>
    </p:spTree>
    <p:extLst>
      <p:ext uri="{BB962C8B-B14F-4D97-AF65-F5344CB8AC3E}">
        <p14:creationId xmlns:p14="http://schemas.microsoft.com/office/powerpoint/2010/main" val="1921807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9269230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chivo.cepal.org/pdfs/2012/S2012058.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0" i="0" u="none" strike="noStrike" kern="1200" dirty="0" smtClean="0">
                <a:solidFill>
                  <a:schemeClr val="tx1"/>
                </a:solidFill>
                <a:effectLst/>
                <a:latin typeface="+mn-lt"/>
                <a:ea typeface="+mn-ea"/>
                <a:cs typeface="+mn-cs"/>
              </a:rPr>
              <a:t>¿Qué</a:t>
            </a:r>
            <a:r>
              <a:rPr lang="es-CL" sz="1200" b="0" i="0" u="none" strike="noStrike" kern="1200" baseline="0" dirty="0" smtClean="0">
                <a:solidFill>
                  <a:schemeClr val="tx1"/>
                </a:solidFill>
                <a:effectLst/>
                <a:latin typeface="+mn-lt"/>
                <a:ea typeface="+mn-ea"/>
                <a:cs typeface="+mn-cs"/>
              </a:rPr>
              <a:t> capas podemos identificar en esta lámina? </a:t>
            </a:r>
          </a:p>
          <a:p>
            <a:pPr rtl="0"/>
            <a:r>
              <a:rPr lang="es-CL" sz="1200" b="0" i="0" u="none" strike="noStrike" kern="1200" baseline="0" dirty="0" smtClean="0">
                <a:solidFill>
                  <a:schemeClr val="tx1"/>
                </a:solidFill>
                <a:effectLst/>
                <a:latin typeface="+mn-lt"/>
                <a:ea typeface="+mn-ea"/>
                <a:cs typeface="+mn-cs"/>
              </a:rPr>
              <a:t>¿Qué características tiene cada una?</a:t>
            </a:r>
          </a:p>
          <a:p>
            <a:pPr rtl="0"/>
            <a:r>
              <a:rPr lang="es-CL" sz="1200" b="0" i="0" u="none" strike="noStrike" kern="1200" dirty="0" smtClean="0">
                <a:solidFill>
                  <a:schemeClr val="tx1"/>
                </a:solidFill>
                <a:effectLst/>
                <a:latin typeface="+mn-lt"/>
                <a:ea typeface="+mn-ea"/>
                <a:cs typeface="+mn-cs"/>
              </a:rPr>
              <a:t>Las capas de la Tierra son atmósfera (gases), hidrósfera (agua) y litósfera (suelo).</a:t>
            </a:r>
            <a:endParaRPr lang="es-CL" b="0" dirty="0" smtClean="0">
              <a:effectLst/>
            </a:endParaRP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3</a:t>
            </a:fld>
            <a:endParaRPr lang="es-ES"/>
          </a:p>
        </p:txBody>
      </p:sp>
    </p:spTree>
    <p:extLst>
      <p:ext uri="{BB962C8B-B14F-4D97-AF65-F5344CB8AC3E}">
        <p14:creationId xmlns:p14="http://schemas.microsoft.com/office/powerpoint/2010/main" val="78951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0" i="0" u="none" strike="noStrike" kern="1200" dirty="0" smtClean="0">
                <a:solidFill>
                  <a:schemeClr val="tx1"/>
                </a:solidFill>
                <a:effectLst/>
                <a:latin typeface="+mn-lt"/>
                <a:ea typeface="+mn-ea"/>
                <a:cs typeface="+mn-cs"/>
              </a:rPr>
              <a:t>Para enfrentar el Cambio</a:t>
            </a:r>
            <a:r>
              <a:rPr lang="es-CL" sz="1200" b="0" i="0" u="none" strike="noStrike" kern="1200" baseline="0" dirty="0" smtClean="0">
                <a:solidFill>
                  <a:schemeClr val="tx1"/>
                </a:solidFill>
                <a:effectLst/>
                <a:latin typeface="+mn-lt"/>
                <a:ea typeface="+mn-ea"/>
                <a:cs typeface="+mn-cs"/>
              </a:rPr>
              <a:t> climático, podemos tomar una serie de medidas, las cuales se pueden clasificar en:</a:t>
            </a:r>
          </a:p>
          <a:p>
            <a:pPr marL="171450" indent="-171450">
              <a:buFont typeface="Arial" panose="020B0604020202020204" pitchFamily="34" charset="0"/>
              <a:buChar char="•"/>
            </a:pPr>
            <a:r>
              <a:rPr lang="es-CL" sz="1200" b="0" i="0" u="sng" strike="noStrike" kern="1200" baseline="0" dirty="0" smtClean="0">
                <a:solidFill>
                  <a:schemeClr val="tx1"/>
                </a:solidFill>
                <a:effectLst/>
                <a:latin typeface="+mn-lt"/>
                <a:ea typeface="+mn-ea"/>
                <a:cs typeface="+mn-cs"/>
              </a:rPr>
              <a:t>Medidas de adaptación</a:t>
            </a:r>
            <a:r>
              <a:rPr lang="es-CL" sz="1200" b="0" i="0" u="none" strike="noStrike" kern="1200" baseline="0" dirty="0" smtClean="0">
                <a:solidFill>
                  <a:schemeClr val="tx1"/>
                </a:solidFill>
                <a:effectLst/>
                <a:latin typeface="+mn-lt"/>
                <a:ea typeface="+mn-ea"/>
                <a:cs typeface="+mn-cs"/>
              </a:rPr>
              <a:t>: </a:t>
            </a:r>
            <a:r>
              <a:rPr lang="es-CL" sz="1200" b="0" i="0" u="none" strike="noStrike" kern="1200" baseline="0" dirty="0" smtClean="0">
                <a:solidFill>
                  <a:schemeClr val="tx1"/>
                </a:solidFill>
                <a:latin typeface="+mn-lt"/>
                <a:ea typeface="+mn-ea"/>
                <a:cs typeface="+mn-cs"/>
              </a:rPr>
              <a:t>Iniciativas y medidas encaminadas a reducir la vulnerabilidad de los sistemas naturales y humanos ante los efectos reales o  esperados de un cambio climático. Algunos ejemplos de adaptación son la construcción de diques fluviales o costeros, la sustitución de plantas sensibles al choque térmico por otras más resistentes, etc.</a:t>
            </a:r>
          </a:p>
          <a:p>
            <a:pPr marL="171450" indent="-171450">
              <a:buFont typeface="Arial" panose="020B0604020202020204" pitchFamily="34" charset="0"/>
              <a:buChar char="•"/>
            </a:pPr>
            <a:r>
              <a:rPr lang="es-CL" sz="1200" b="0" i="0" u="sng" strike="noStrike" kern="1200" baseline="0" dirty="0" smtClean="0">
                <a:solidFill>
                  <a:schemeClr val="tx1"/>
                </a:solidFill>
                <a:effectLst/>
                <a:latin typeface="+mn-lt"/>
                <a:ea typeface="+mn-ea"/>
                <a:cs typeface="+mn-cs"/>
              </a:rPr>
              <a:t>Medidas de mitigación</a:t>
            </a:r>
            <a:r>
              <a:rPr lang="es-CL" sz="1200" b="0" i="0" u="none" strike="noStrike" kern="1200" baseline="0" dirty="0" smtClean="0">
                <a:solidFill>
                  <a:schemeClr val="tx1"/>
                </a:solidFill>
                <a:effectLst/>
                <a:latin typeface="+mn-lt"/>
                <a:ea typeface="+mn-ea"/>
                <a:cs typeface="+mn-cs"/>
              </a:rPr>
              <a:t>: </a:t>
            </a:r>
            <a:r>
              <a:rPr lang="es-CL" sz="1200" b="0" i="0" u="none" strike="noStrike" kern="1200" baseline="0" dirty="0" smtClean="0">
                <a:solidFill>
                  <a:schemeClr val="tx1"/>
                </a:solidFill>
                <a:latin typeface="+mn-lt"/>
                <a:ea typeface="+mn-ea"/>
                <a:cs typeface="+mn-cs"/>
              </a:rPr>
              <a:t>Cambios y reemplazos tecnológicos que reducen el insumo de recursos y las emisiones por unidad de producción. Aunque hay varias políticas sociales, económicas y tecnológicas que reducirían las emisiones, la mitigación, referida al cambio climático, es la aplicación de políticas destinadas a reducir las emisiones de gases de efecto invernadero y a potenciar los sumideros. </a:t>
            </a:r>
            <a:r>
              <a:rPr lang="es-CL" sz="1200" b="0" i="0" u="none" strike="noStrike" kern="1200" dirty="0" smtClean="0">
                <a:solidFill>
                  <a:schemeClr val="tx1"/>
                </a:solidFill>
                <a:effectLst/>
                <a:latin typeface="+mn-lt"/>
                <a:ea typeface="+mn-ea"/>
                <a:cs typeface="+mn-cs"/>
              </a:rPr>
              <a:t>Muchas</a:t>
            </a:r>
            <a:r>
              <a:rPr lang="es-CL" sz="1200" b="0" i="0" u="none" strike="noStrike" kern="1200" baseline="0" dirty="0" smtClean="0">
                <a:solidFill>
                  <a:schemeClr val="tx1"/>
                </a:solidFill>
                <a:effectLst/>
                <a:latin typeface="+mn-lt"/>
                <a:ea typeface="+mn-ea"/>
                <a:cs typeface="+mn-cs"/>
              </a:rPr>
              <a:t> de estas medidas deben venir del estado, pero e</a:t>
            </a:r>
            <a:r>
              <a:rPr lang="es-CL" sz="1200" b="0" i="0" u="none" strike="noStrike" kern="1200" dirty="0" smtClean="0">
                <a:solidFill>
                  <a:schemeClr val="tx1"/>
                </a:solidFill>
                <a:effectLst/>
                <a:latin typeface="+mn-lt"/>
                <a:ea typeface="+mn-ea"/>
                <a:cs typeface="+mn-cs"/>
              </a:rPr>
              <a:t>n nuestra vida cotidiana, se pueden tomar ciertas medidas generales como: Preferir transporte limpio, fomentar la reforestación,</a:t>
            </a:r>
            <a:r>
              <a:rPr lang="es-CL" sz="1200" b="0" i="0" u="none" strike="noStrike" kern="1200" baseline="0" dirty="0" smtClean="0">
                <a:solidFill>
                  <a:schemeClr val="tx1"/>
                </a:solidFill>
                <a:effectLst/>
                <a:latin typeface="+mn-lt"/>
                <a:ea typeface="+mn-ea"/>
                <a:cs typeface="+mn-cs"/>
              </a:rPr>
              <a:t> usar sistemas de energía renovable.</a:t>
            </a: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13</a:t>
            </a:fld>
            <a:endParaRPr lang="es-ES"/>
          </a:p>
        </p:txBody>
      </p:sp>
    </p:spTree>
    <p:extLst>
      <p:ext uri="{BB962C8B-B14F-4D97-AF65-F5344CB8AC3E}">
        <p14:creationId xmlns:p14="http://schemas.microsoft.com/office/powerpoint/2010/main" val="304641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0" i="0" u="none" strike="noStrike" kern="1200" dirty="0" smtClean="0">
                <a:solidFill>
                  <a:schemeClr val="tx1"/>
                </a:solidFill>
                <a:effectLst/>
                <a:latin typeface="+mn-lt"/>
                <a:ea typeface="+mn-ea"/>
                <a:cs typeface="+mn-cs"/>
              </a:rPr>
              <a:t>Para enfrentar el Cambio</a:t>
            </a:r>
            <a:r>
              <a:rPr lang="es-CL" sz="1200" b="0" i="0" u="none" strike="noStrike" kern="1200" baseline="0" dirty="0" smtClean="0">
                <a:solidFill>
                  <a:schemeClr val="tx1"/>
                </a:solidFill>
                <a:effectLst/>
                <a:latin typeface="+mn-lt"/>
                <a:ea typeface="+mn-ea"/>
                <a:cs typeface="+mn-cs"/>
              </a:rPr>
              <a:t> climático</a:t>
            </a:r>
            <a:r>
              <a:rPr lang="es-CL" sz="1200" b="0" i="0" u="none" strike="noStrike" kern="1200" dirty="0" smtClean="0">
                <a:solidFill>
                  <a:schemeClr val="tx1"/>
                </a:solidFill>
                <a:effectLst/>
                <a:latin typeface="+mn-lt"/>
                <a:ea typeface="+mn-ea"/>
                <a:cs typeface="+mn-cs"/>
              </a:rPr>
              <a:t> en nuestra vida cotidiana, se pueden tomar ciertas medidas personales como:</a:t>
            </a:r>
            <a:endParaRPr lang="es-CL" b="0" dirty="0" smtClean="0">
              <a:effectLst/>
            </a:endParaRPr>
          </a:p>
          <a:p>
            <a:pPr rtl="0"/>
            <a:r>
              <a:rPr lang="es-CL" sz="1200" b="0" i="0" u="none" strike="noStrike" kern="1200" dirty="0" smtClean="0">
                <a:solidFill>
                  <a:schemeClr val="tx1"/>
                </a:solidFill>
                <a:effectLst/>
                <a:latin typeface="+mn-lt"/>
                <a:ea typeface="+mn-ea"/>
                <a:cs typeface="+mn-cs"/>
              </a:rPr>
              <a:t>Reciclaje en hogar, consumo de alimentos con bajo impacto ambiental.</a:t>
            </a:r>
          </a:p>
          <a:p>
            <a:pPr marL="171450" indent="-171450" rtl="0">
              <a:buFont typeface="Arial" panose="020B0604020202020204" pitchFamily="34" charset="0"/>
              <a:buChar char="•"/>
            </a:pPr>
            <a:r>
              <a:rPr lang="es-CL" b="0" dirty="0" smtClean="0">
                <a:effectLst/>
              </a:rPr>
              <a:t>Usar</a:t>
            </a:r>
            <a:r>
              <a:rPr lang="es-CL" b="0" baseline="0" dirty="0" smtClean="0">
                <a:effectLst/>
              </a:rPr>
              <a:t> transporte limpio como la </a:t>
            </a:r>
            <a:r>
              <a:rPr lang="es-CL" b="0" baseline="0" dirty="0" smtClean="0">
                <a:effectLst/>
              </a:rPr>
              <a:t>bicicleta </a:t>
            </a:r>
            <a:r>
              <a:rPr lang="es-CL" b="0" baseline="0" dirty="0" smtClean="0">
                <a:effectLst/>
              </a:rPr>
              <a:t>o más eficiente como el transporte público.</a:t>
            </a:r>
          </a:p>
          <a:p>
            <a:pPr marL="171450" indent="-171450" rtl="0">
              <a:buFont typeface="Arial" panose="020B0604020202020204" pitchFamily="34" charset="0"/>
              <a:buChar char="•"/>
            </a:pPr>
            <a:r>
              <a:rPr lang="es-ES" b="0" dirty="0" smtClean="0">
                <a:effectLst/>
              </a:rPr>
              <a:t>Como</a:t>
            </a:r>
            <a:r>
              <a:rPr lang="es-ES" b="0" baseline="0" dirty="0" smtClean="0">
                <a:effectLst/>
              </a:rPr>
              <a:t> comprador, seleccionar aquellos productos que generen la menor cantidad de residuos.</a:t>
            </a:r>
            <a:endParaRPr lang="es-CL" b="0" dirty="0" smtClean="0">
              <a:effectLst/>
            </a:endParaRPr>
          </a:p>
          <a:p>
            <a:pPr marL="171450" indent="-171450" rtl="0">
              <a:buFont typeface="Arial" panose="020B0604020202020204" pitchFamily="34" charset="0"/>
              <a:buChar char="•"/>
            </a:pPr>
            <a:r>
              <a:rPr lang="es-CL" b="0" dirty="0" smtClean="0">
                <a:effectLst/>
              </a:rPr>
              <a:t>Recicla</a:t>
            </a:r>
            <a:r>
              <a:rPr lang="es-CL" b="0" baseline="0" dirty="0" smtClean="0">
                <a:effectLst/>
              </a:rPr>
              <a:t> los residuos que generes.</a:t>
            </a:r>
            <a:endParaRPr lang="es-CL" b="0" dirty="0" smtClean="0">
              <a:effectLst/>
            </a:endParaRPr>
          </a:p>
          <a:p>
            <a:pPr marL="171450" indent="-171450" rtl="0">
              <a:buFont typeface="Arial" panose="020B0604020202020204" pitchFamily="34" charset="0"/>
              <a:buChar char="•"/>
            </a:pPr>
            <a:r>
              <a:rPr lang="es-CL" b="0" dirty="0" smtClean="0">
                <a:effectLst/>
              </a:rPr>
              <a:t>Utiliza de buena</a:t>
            </a:r>
            <a:r>
              <a:rPr lang="es-CL" b="0" baseline="0" dirty="0" smtClean="0">
                <a:effectLst/>
              </a:rPr>
              <a:t> manera la e</a:t>
            </a:r>
            <a:r>
              <a:rPr lang="es-CL" b="0" dirty="0" smtClean="0">
                <a:effectLst/>
              </a:rPr>
              <a:t>nergía, agua y calefacción.</a:t>
            </a: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14</a:t>
            </a:fld>
            <a:endParaRPr lang="es-ES"/>
          </a:p>
        </p:txBody>
      </p:sp>
    </p:spTree>
    <p:extLst>
      <p:ext uri="{BB962C8B-B14F-4D97-AF65-F5344CB8AC3E}">
        <p14:creationId xmlns:p14="http://schemas.microsoft.com/office/powerpoint/2010/main" val="30464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fontAlgn="t"/>
            <a:r>
              <a:rPr lang="es-CL" sz="1200" b="0" i="0" u="none" strike="noStrike" kern="1200" dirty="0" smtClean="0">
                <a:solidFill>
                  <a:schemeClr val="tx1"/>
                </a:solidFill>
                <a:effectLst/>
                <a:latin typeface="+mn-lt"/>
                <a:ea typeface="+mn-ea"/>
                <a:cs typeface="+mn-cs"/>
              </a:rPr>
              <a:t>Las acciones humanas impactan en las capas de la Tierra: </a:t>
            </a:r>
            <a:endParaRPr lang="es-CL" b="0" dirty="0" smtClean="0">
              <a:effectLst/>
            </a:endParaRPr>
          </a:p>
          <a:p>
            <a:pPr rtl="0" fontAlgn="t"/>
            <a:r>
              <a:rPr lang="es-CL" sz="1200" b="0" i="0" u="none" strike="noStrike" kern="1200" dirty="0" smtClean="0">
                <a:solidFill>
                  <a:schemeClr val="tx1"/>
                </a:solidFill>
                <a:effectLst/>
                <a:latin typeface="+mn-lt"/>
                <a:ea typeface="+mn-ea"/>
                <a:cs typeface="+mn-cs"/>
              </a:rPr>
              <a:t>Por ejemplo la agricultura y ganadería. El ganado contribuye con las emisiones de gas metano, un gas de efecto invernadero (GEI). Mientras que la agricultura cuando utiliza fertilizantes y pesticidas en exceso, modifican la composición del suelo y drenan hacia cursos de agua, contaminándolos.</a:t>
            </a:r>
          </a:p>
          <a:p>
            <a:pPr rtl="0" fontAlgn="t"/>
            <a:endParaRPr lang="es-ES" sz="1200" b="0" i="0" u="none" strike="noStrike" kern="1200" dirty="0" smtClean="0">
              <a:solidFill>
                <a:schemeClr val="tx1"/>
              </a:solidFill>
              <a:effectLst/>
              <a:latin typeface="+mn-lt"/>
              <a:ea typeface="+mn-ea"/>
              <a:cs typeface="+mn-cs"/>
            </a:endParaRPr>
          </a:p>
          <a:p>
            <a:pPr rtl="0" fontAlgn="t"/>
            <a:r>
              <a:rPr lang="es-ES" sz="1200" b="0" i="0" u="none" strike="noStrike" kern="1200" dirty="0" smtClean="0">
                <a:solidFill>
                  <a:schemeClr val="tx1"/>
                </a:solidFill>
                <a:effectLst/>
                <a:latin typeface="+mn-lt"/>
                <a:ea typeface="+mn-ea"/>
                <a:cs typeface="+mn-cs"/>
              </a:rPr>
              <a:t>¿Que es un GEI?</a:t>
            </a:r>
          </a:p>
          <a:p>
            <a:pPr rtl="0" fontAlgn="t"/>
            <a:r>
              <a:rPr lang="es-CL" sz="1200" b="0" i="0" kern="1200" dirty="0" smtClean="0">
                <a:solidFill>
                  <a:schemeClr val="tx1"/>
                </a:solidFill>
                <a:effectLst/>
                <a:latin typeface="+mn-lt"/>
                <a:ea typeface="+mn-ea"/>
                <a:cs typeface="+mn-cs"/>
              </a:rPr>
              <a:t>Un gas de efecto invernadero (</a:t>
            </a:r>
            <a:r>
              <a:rPr lang="es-CL" sz="1200" b="1" i="0" kern="1200" dirty="0" smtClean="0">
                <a:solidFill>
                  <a:schemeClr val="tx1"/>
                </a:solidFill>
                <a:effectLst/>
                <a:latin typeface="+mn-lt"/>
                <a:ea typeface="+mn-ea"/>
                <a:cs typeface="+mn-cs"/>
              </a:rPr>
              <a:t>GEI</a:t>
            </a:r>
            <a:r>
              <a:rPr lang="es-CL" sz="1200" b="0" i="0" kern="1200" dirty="0" smtClean="0">
                <a:solidFill>
                  <a:schemeClr val="tx1"/>
                </a:solidFill>
                <a:effectLst/>
                <a:latin typeface="+mn-lt"/>
                <a:ea typeface="+mn-ea"/>
                <a:cs typeface="+mn-cs"/>
              </a:rPr>
              <a:t>) es un gas atmosférico que absorbe y emite radiación dentro del rango infrarrojo (calor). Este proceso es la fundamental causa del efecto invernadero</a:t>
            </a:r>
            <a:r>
              <a:rPr lang="es-CL" sz="1200" b="0" i="0" kern="1200" baseline="0" dirty="0" smtClean="0">
                <a:solidFill>
                  <a:schemeClr val="tx1"/>
                </a:solidFill>
                <a:effectLst/>
                <a:latin typeface="+mn-lt"/>
                <a:ea typeface="+mn-ea"/>
                <a:cs typeface="+mn-cs"/>
              </a:rPr>
              <a:t>, que es lo que permite que la Tierra tenga una temperatura apropiada para quienes habitan en ella.</a:t>
            </a:r>
            <a:r>
              <a:rPr lang="es-CL" sz="1200" b="0" i="0" kern="1200" dirty="0" smtClean="0">
                <a:solidFill>
                  <a:schemeClr val="tx1"/>
                </a:solidFill>
                <a:effectLst/>
                <a:latin typeface="+mn-lt"/>
                <a:ea typeface="+mn-ea"/>
                <a:cs typeface="+mn-cs"/>
              </a:rPr>
              <a:t>​ Los principales </a:t>
            </a:r>
            <a:r>
              <a:rPr lang="es-CL" sz="1200" b="1" i="0" kern="1200" dirty="0" smtClean="0">
                <a:solidFill>
                  <a:schemeClr val="tx1"/>
                </a:solidFill>
                <a:effectLst/>
                <a:latin typeface="+mn-lt"/>
                <a:ea typeface="+mn-ea"/>
                <a:cs typeface="+mn-cs"/>
              </a:rPr>
              <a:t>GEI</a:t>
            </a:r>
            <a:r>
              <a:rPr lang="es-CL" sz="1200" b="0" i="0" kern="1200" dirty="0" smtClean="0">
                <a:solidFill>
                  <a:schemeClr val="tx1"/>
                </a:solidFill>
                <a:effectLst/>
                <a:latin typeface="+mn-lt"/>
                <a:ea typeface="+mn-ea"/>
                <a:cs typeface="+mn-cs"/>
              </a:rPr>
              <a:t> en la atmósfera terrestre son el vapor de agua, el dióxido de carbono, el metano, el óxido de nitrógeno y el ozono.</a:t>
            </a:r>
            <a:endParaRPr lang="es-ES" sz="1200" b="0" i="0" u="none" strike="noStrike" kern="1200" dirty="0" smtClean="0">
              <a:solidFill>
                <a:schemeClr val="tx1"/>
              </a:solidFill>
              <a:effectLst/>
              <a:latin typeface="+mn-lt"/>
              <a:ea typeface="+mn-ea"/>
              <a:cs typeface="+mn-cs"/>
            </a:endParaRPr>
          </a:p>
          <a:p>
            <a:pPr rtl="0" fontAlgn="t"/>
            <a:endParaRPr lang="es-CL" b="0" dirty="0" smtClean="0">
              <a:effectLst/>
            </a:endParaRPr>
          </a:p>
          <a:p>
            <a:pPr rtl="0" fontAlgn="t"/>
            <a:r>
              <a:rPr lang="es-CL" sz="1200" b="1" i="0" u="none" strike="noStrike" kern="1200" dirty="0" smtClean="0">
                <a:solidFill>
                  <a:schemeClr val="tx1"/>
                </a:solidFill>
                <a:effectLst/>
                <a:latin typeface="+mn-lt"/>
                <a:ea typeface="+mn-ea"/>
                <a:cs typeface="+mn-cs"/>
              </a:rPr>
              <a:t>Pedir a los estudiantes</a:t>
            </a:r>
            <a:r>
              <a:rPr lang="es-CL" sz="1200" b="0" i="0" u="none" strike="noStrike" kern="1200" dirty="0" smtClean="0">
                <a:solidFill>
                  <a:schemeClr val="tx1"/>
                </a:solidFill>
                <a:effectLst/>
                <a:latin typeface="+mn-lt"/>
                <a:ea typeface="+mn-ea"/>
                <a:cs typeface="+mn-cs"/>
              </a:rPr>
              <a:t> identificar en la lámina al menos otras tres actividades humanas que afecten y modifiquen la atmósfera e hidrósfera.</a:t>
            </a:r>
            <a:endParaRPr lang="es-CL" b="0" dirty="0" smtClean="0">
              <a:effectLst/>
            </a:endParaRPr>
          </a:p>
          <a:p>
            <a:pPr rtl="0" fontAlgn="t"/>
            <a:r>
              <a:rPr lang="es-CL" sz="1200" b="0" i="0" u="none" strike="noStrike" kern="1200" dirty="0" smtClean="0">
                <a:solidFill>
                  <a:schemeClr val="tx1"/>
                </a:solidFill>
                <a:effectLst/>
                <a:latin typeface="+mn-lt"/>
                <a:ea typeface="+mn-ea"/>
                <a:cs typeface="+mn-cs"/>
              </a:rPr>
              <a:t>Ejemplo:</a:t>
            </a:r>
          </a:p>
          <a:p>
            <a:pPr marL="171450" indent="-171450" rtl="0" fontAlgn="t">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Ciudades</a:t>
            </a:r>
            <a:endParaRPr lang="es-CL" b="0" dirty="0" smtClean="0">
              <a:effectLst/>
            </a:endParaRPr>
          </a:p>
          <a:p>
            <a:pPr marL="171450" indent="-171450" rtl="0" fontAlgn="t">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Aumento de la población</a:t>
            </a:r>
            <a:endParaRPr lang="es-CL" b="0" dirty="0" smtClean="0">
              <a:effectLst/>
            </a:endParaRPr>
          </a:p>
          <a:p>
            <a:pPr marL="171450" indent="-171450" rtl="0" fontAlgn="t">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Industrias</a:t>
            </a:r>
            <a:endParaRPr lang="es-CL" b="0" dirty="0" smtClean="0">
              <a:effectLst/>
            </a:endParaRPr>
          </a:p>
          <a:p>
            <a:pPr marL="171450" indent="-171450" rtl="0" fontAlgn="t">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Transporte</a:t>
            </a:r>
            <a:endParaRPr lang="es-CL" b="0" dirty="0" smtClean="0">
              <a:effectLst/>
            </a:endParaRPr>
          </a:p>
          <a:p>
            <a:pPr marL="171450" indent="-171450" rtl="0" fontAlgn="t">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Redes de energía (torres de alta tensión y cables)</a:t>
            </a:r>
            <a:endParaRPr lang="es-CL" b="0" dirty="0" smtClean="0">
              <a:effectLst/>
            </a:endParaRPr>
          </a:p>
          <a:p>
            <a:pPr marL="171450" indent="-171450" rtl="0" fontAlgn="t">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Termoeléctrica (fuente de energía).</a:t>
            </a:r>
            <a:endParaRPr lang="es-CL" b="0" dirty="0" smtClean="0">
              <a:effectLst/>
            </a:endParaRP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4</a:t>
            </a:fld>
            <a:endParaRPr lang="es-ES"/>
          </a:p>
        </p:txBody>
      </p:sp>
    </p:spTree>
    <p:extLst>
      <p:ext uri="{BB962C8B-B14F-4D97-AF65-F5344CB8AC3E}">
        <p14:creationId xmlns:p14="http://schemas.microsoft.com/office/powerpoint/2010/main" val="333304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b="0" dirty="0" smtClean="0">
                <a:effectLst/>
              </a:rPr>
              <a:t>Las actividades humanas generan impacto</a:t>
            </a:r>
            <a:r>
              <a:rPr lang="es-CL" b="0" baseline="0" dirty="0" smtClean="0">
                <a:effectLst/>
              </a:rPr>
              <a:t> en la atmósfera.</a:t>
            </a:r>
            <a:r>
              <a:rPr lang="es-CL" b="0" dirty="0" smtClean="0">
                <a:effectLst/>
              </a:rPr>
              <a:t/>
            </a:r>
            <a:br>
              <a:rPr lang="es-CL" b="0" dirty="0" smtClean="0">
                <a:effectLst/>
              </a:rPr>
            </a:br>
            <a:r>
              <a:rPr lang="es-CL" sz="1200" b="0" i="0" u="none" strike="noStrike" kern="1200" dirty="0" smtClean="0">
                <a:solidFill>
                  <a:schemeClr val="tx1"/>
                </a:solidFill>
                <a:effectLst/>
                <a:latin typeface="+mn-lt"/>
                <a:ea typeface="+mn-ea"/>
                <a:cs typeface="+mn-cs"/>
              </a:rPr>
              <a:t>Vemos actividades que producen gases efecto invernadero y material </a:t>
            </a:r>
            <a:r>
              <a:rPr lang="es-CL" sz="1200" b="0" i="0" u="none" strike="noStrike" kern="1200" dirty="0" err="1" smtClean="0">
                <a:solidFill>
                  <a:schemeClr val="tx1"/>
                </a:solidFill>
                <a:effectLst/>
                <a:latin typeface="+mn-lt"/>
                <a:ea typeface="+mn-ea"/>
                <a:cs typeface="+mn-cs"/>
              </a:rPr>
              <a:t>particulado</a:t>
            </a:r>
            <a:r>
              <a:rPr lang="es-CL" sz="1200" b="0" i="0" u="none" strike="noStrike" kern="1200" dirty="0" smtClean="0">
                <a:solidFill>
                  <a:schemeClr val="tx1"/>
                </a:solidFill>
                <a:effectLst/>
                <a:latin typeface="+mn-lt"/>
                <a:ea typeface="+mn-ea"/>
                <a:cs typeface="+mn-cs"/>
              </a:rPr>
              <a:t>:</a:t>
            </a:r>
            <a:endParaRPr lang="es-CL" b="0" dirty="0" smtClean="0">
              <a:effectLst/>
            </a:endParaRPr>
          </a:p>
          <a:p>
            <a:pPr rtl="0"/>
            <a:r>
              <a:rPr lang="es-CL" sz="1200" b="0" i="0" u="none" strike="noStrike" kern="1200" dirty="0" smtClean="0">
                <a:solidFill>
                  <a:schemeClr val="tx1"/>
                </a:solidFill>
                <a:effectLst/>
                <a:latin typeface="+mn-lt"/>
                <a:ea typeface="+mn-ea"/>
                <a:cs typeface="+mn-cs"/>
              </a:rPr>
              <a:t>¿qué actividades identifican?</a:t>
            </a:r>
            <a:endParaRPr lang="es-CL" b="0" dirty="0" smtClean="0">
              <a:effectLst/>
            </a:endParaRPr>
          </a:p>
          <a:p>
            <a:pPr rtl="0"/>
            <a:r>
              <a:rPr lang="es-CL" sz="1200" b="0" i="0" u="none" strike="noStrike" kern="1200" dirty="0" smtClean="0">
                <a:solidFill>
                  <a:schemeClr val="tx1"/>
                </a:solidFill>
                <a:effectLst/>
                <a:latin typeface="+mn-lt"/>
                <a:ea typeface="+mn-ea"/>
                <a:cs typeface="+mn-cs"/>
              </a:rPr>
              <a:t>Uso de leña para la calefacción y en la cocina</a:t>
            </a:r>
            <a:endParaRPr lang="es-CL" b="0" dirty="0" smtClean="0">
              <a:effectLst/>
            </a:endParaRPr>
          </a:p>
          <a:p>
            <a:pPr rtl="0"/>
            <a:r>
              <a:rPr lang="es-CL" sz="1200" b="0" i="0" u="none" strike="noStrike" kern="1200" dirty="0" smtClean="0">
                <a:solidFill>
                  <a:schemeClr val="tx1"/>
                </a:solidFill>
                <a:effectLst/>
                <a:latin typeface="+mn-lt"/>
                <a:ea typeface="+mn-ea"/>
                <a:cs typeface="+mn-cs"/>
              </a:rPr>
              <a:t>Transporte</a:t>
            </a:r>
            <a:endParaRPr lang="es-CL" b="0" dirty="0" smtClean="0">
              <a:effectLst/>
            </a:endParaRPr>
          </a:p>
          <a:p>
            <a:pPr rtl="0"/>
            <a:r>
              <a:rPr lang="es-CL" sz="1200" b="0" i="0" u="none" strike="noStrike" kern="1200" dirty="0" smtClean="0">
                <a:solidFill>
                  <a:schemeClr val="tx1"/>
                </a:solidFill>
                <a:effectLst/>
                <a:latin typeface="+mn-lt"/>
                <a:ea typeface="+mn-ea"/>
                <a:cs typeface="+mn-cs"/>
              </a:rPr>
              <a:t>Una termoeléctrica </a:t>
            </a:r>
            <a:endParaRPr lang="es-CL" b="0" dirty="0" smtClean="0">
              <a:effectLst/>
            </a:endParaRPr>
          </a:p>
          <a:p>
            <a:pPr rtl="0"/>
            <a:r>
              <a:rPr lang="es-CL" sz="1200" b="0" i="0" u="none" strike="noStrike" kern="1200" dirty="0" smtClean="0">
                <a:solidFill>
                  <a:schemeClr val="tx1"/>
                </a:solidFill>
                <a:effectLst/>
                <a:latin typeface="+mn-lt"/>
                <a:ea typeface="+mn-ea"/>
                <a:cs typeface="+mn-cs"/>
              </a:rPr>
              <a:t>Industrias)</a:t>
            </a:r>
            <a:endParaRPr lang="es-CL" b="0" dirty="0" smtClean="0">
              <a:effectLst/>
            </a:endParaRP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5</a:t>
            </a:fld>
            <a:endParaRPr lang="es-ES"/>
          </a:p>
        </p:txBody>
      </p:sp>
    </p:spTree>
    <p:extLst>
      <p:ext uri="{BB962C8B-B14F-4D97-AF65-F5344CB8AC3E}">
        <p14:creationId xmlns:p14="http://schemas.microsoft.com/office/powerpoint/2010/main" val="191786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0" i="0" u="none" strike="noStrike" kern="1200" dirty="0" smtClean="0">
                <a:solidFill>
                  <a:schemeClr val="tx1"/>
                </a:solidFill>
                <a:effectLst/>
                <a:latin typeface="+mn-lt"/>
                <a:ea typeface="+mn-ea"/>
                <a:cs typeface="+mn-cs"/>
              </a:rPr>
              <a:t>Las actividades humanas generan distintos impactos en el agua de la Tierra, por ejemplo:</a:t>
            </a:r>
          </a:p>
          <a:p>
            <a:pPr rtl="0"/>
            <a:endParaRPr lang="es-CL" sz="1200" b="0" i="0" u="none" strike="noStrike" kern="1200" dirty="0" smtClean="0">
              <a:solidFill>
                <a:schemeClr val="tx1"/>
              </a:solidFill>
              <a:effectLst/>
              <a:latin typeface="+mn-lt"/>
              <a:ea typeface="+mn-ea"/>
              <a:cs typeface="+mn-cs"/>
            </a:endParaRPr>
          </a:p>
          <a:p>
            <a:pPr rtl="0"/>
            <a:r>
              <a:rPr lang="es-CL" sz="1200" b="0" i="0" u="none" strike="noStrike" kern="1200" dirty="0" smtClean="0">
                <a:solidFill>
                  <a:schemeClr val="tx1"/>
                </a:solidFill>
                <a:effectLst/>
                <a:latin typeface="+mn-lt"/>
                <a:ea typeface="+mn-ea"/>
                <a:cs typeface="+mn-cs"/>
              </a:rPr>
              <a:t>Acidificación del océano, producto de</a:t>
            </a:r>
            <a:r>
              <a:rPr lang="es-CL" sz="1200" b="0" i="0" u="none" strike="noStrike" kern="1200" baseline="0" dirty="0" smtClean="0">
                <a:solidFill>
                  <a:schemeClr val="tx1"/>
                </a:solidFill>
                <a:effectLst/>
                <a:latin typeface="+mn-lt"/>
                <a:ea typeface="+mn-ea"/>
                <a:cs typeface="+mn-cs"/>
              </a:rPr>
              <a:t> la incorporación de la disolución de CO</a:t>
            </a:r>
            <a:r>
              <a:rPr lang="es-CL" sz="1200" b="0" i="0" u="none" strike="noStrike" kern="1200" baseline="-25000" dirty="0" smtClean="0">
                <a:solidFill>
                  <a:schemeClr val="tx1"/>
                </a:solidFill>
                <a:effectLst/>
                <a:latin typeface="+mn-lt"/>
                <a:ea typeface="+mn-ea"/>
                <a:cs typeface="+mn-cs"/>
              </a:rPr>
              <a:t>2 </a:t>
            </a:r>
            <a:r>
              <a:rPr lang="es-CL" sz="1200" b="0" i="0" u="none" strike="noStrike" kern="1200" baseline="0" dirty="0" smtClean="0">
                <a:solidFill>
                  <a:schemeClr val="tx1"/>
                </a:solidFill>
                <a:effectLst/>
                <a:latin typeface="+mn-lt"/>
                <a:ea typeface="+mn-ea"/>
                <a:cs typeface="+mn-cs"/>
              </a:rPr>
              <a:t>en el agua, desde la atmósfera.</a:t>
            </a:r>
          </a:p>
          <a:p>
            <a:pPr rtl="0"/>
            <a:r>
              <a:rPr lang="es-CL" sz="1200" b="0" i="0" u="none" strike="noStrike" kern="1200" dirty="0" smtClean="0">
                <a:solidFill>
                  <a:schemeClr val="tx1"/>
                </a:solidFill>
                <a:effectLst/>
                <a:latin typeface="+mn-lt"/>
                <a:ea typeface="+mn-ea"/>
                <a:cs typeface="+mn-cs"/>
              </a:rPr>
              <a:t>La generación de residuos de todo tipo, como los plásticos.</a:t>
            </a:r>
          </a:p>
          <a:p>
            <a:pPr rtl="0"/>
            <a:endParaRPr lang="es-ES" b="0" dirty="0" smtClean="0">
              <a:effectLst/>
            </a:endParaRPr>
          </a:p>
          <a:p>
            <a:pPr rtl="0"/>
            <a:r>
              <a:rPr lang="es-CL" sz="1200" b="0" i="0" u="none" strike="noStrike" kern="1200" dirty="0" smtClean="0">
                <a:solidFill>
                  <a:schemeClr val="tx1"/>
                </a:solidFill>
                <a:effectLst/>
                <a:latin typeface="+mn-lt"/>
                <a:ea typeface="+mn-ea"/>
                <a:cs typeface="+mn-cs"/>
              </a:rPr>
              <a:t>¿Saben qué son las islas de plástico de los océanos? </a:t>
            </a:r>
          </a:p>
          <a:p>
            <a:pPr rtl="0"/>
            <a:r>
              <a:rPr lang="es-CL" sz="1200" b="0" i="0" u="none" strike="noStrike" kern="1200" dirty="0" smtClean="0">
                <a:solidFill>
                  <a:schemeClr val="tx1"/>
                </a:solidFill>
                <a:effectLst/>
                <a:latin typeface="+mn-lt"/>
                <a:ea typeface="+mn-ea"/>
                <a:cs typeface="+mn-cs"/>
              </a:rPr>
              <a:t>R: l</a:t>
            </a:r>
            <a:r>
              <a:rPr lang="es-CL" sz="1200" dirty="0" smtClean="0"/>
              <a:t>os residuos plásticos que nos dispuestos correctamente, pueden llegar a lechos de ríos y finalmente a las playas, contaminándolas, o incluso formando islas de plástico en los océanos. Esto sucede producto de las corrientes marinas, por ejemplo, una </a:t>
            </a:r>
            <a:r>
              <a:rPr lang="es-CL" sz="1200" kern="1200" dirty="0" smtClean="0">
                <a:solidFill>
                  <a:schemeClr val="tx1"/>
                </a:solidFill>
                <a:effectLst/>
                <a:latin typeface="+mn-lt"/>
                <a:ea typeface="+mn-ea"/>
                <a:cs typeface="+mn-cs"/>
              </a:rPr>
              <a:t>corriente circular (como un remolino) del pacífico sur, que recorre muchos kilómetros y que arrastra consigo la basura que llega al mar desde el continente, concentra estos residuos </a:t>
            </a:r>
            <a:r>
              <a:rPr lang="es-CL" sz="1200" u="none" kern="1200" dirty="0" smtClean="0">
                <a:solidFill>
                  <a:srgbClr val="FF0000"/>
                </a:solidFill>
                <a:effectLst/>
                <a:latin typeface="+mn-lt"/>
                <a:ea typeface="+mn-ea"/>
                <a:cs typeface="+mn-cs"/>
              </a:rPr>
              <a:t>en</a:t>
            </a:r>
            <a:r>
              <a:rPr lang="es-CL" sz="1200" kern="1200" baseline="0" dirty="0" smtClean="0">
                <a:solidFill>
                  <a:schemeClr val="tx1"/>
                </a:solidFill>
                <a:effectLst/>
                <a:latin typeface="+mn-lt"/>
                <a:ea typeface="+mn-ea"/>
                <a:cs typeface="+mn-cs"/>
              </a:rPr>
              <a:t> </a:t>
            </a:r>
            <a:r>
              <a:rPr lang="es-CL" sz="1200" kern="1200" dirty="0" smtClean="0">
                <a:solidFill>
                  <a:schemeClr val="tx1"/>
                </a:solidFill>
                <a:effectLst/>
                <a:latin typeface="+mn-lt"/>
                <a:ea typeface="+mn-ea"/>
                <a:cs typeface="+mn-cs"/>
              </a:rPr>
              <a:t>el punto central del giro. En este lugar se forman grandes cúmulos de plástico flotante.</a:t>
            </a:r>
          </a:p>
          <a:p>
            <a:r>
              <a:rPr lang="es-ES" sz="1200" kern="1200" dirty="0" smtClean="0">
                <a:solidFill>
                  <a:schemeClr val="tx1"/>
                </a:solidFill>
                <a:effectLst/>
                <a:latin typeface="+mn-lt"/>
                <a:ea typeface="+mn-ea"/>
                <a:cs typeface="+mn-cs"/>
              </a:rPr>
              <a:t>Durante el viaje que recorre el plástico, se va desintegrando producto de la erosión, formando partículas muy pequeñas llamadas </a:t>
            </a:r>
            <a:r>
              <a:rPr lang="es-ES" sz="1200" kern="1200" dirty="0" err="1" smtClean="0">
                <a:solidFill>
                  <a:schemeClr val="tx1"/>
                </a:solidFill>
                <a:effectLst/>
                <a:latin typeface="+mn-lt"/>
                <a:ea typeface="+mn-ea"/>
                <a:cs typeface="+mn-cs"/>
              </a:rPr>
              <a:t>microplásticos</a:t>
            </a:r>
            <a:r>
              <a:rPr lang="es-ES" sz="1200" kern="1200" dirty="0" smtClean="0">
                <a:solidFill>
                  <a:schemeClr val="tx1"/>
                </a:solidFill>
                <a:effectLst/>
                <a:latin typeface="+mn-lt"/>
                <a:ea typeface="+mn-ea"/>
                <a:cs typeface="+mn-cs"/>
              </a:rPr>
              <a:t>. Estos </a:t>
            </a:r>
            <a:r>
              <a:rPr lang="es-ES" sz="1200" kern="1200" dirty="0" err="1" smtClean="0">
                <a:solidFill>
                  <a:schemeClr val="tx1"/>
                </a:solidFill>
                <a:effectLst/>
                <a:latin typeface="+mn-lt"/>
                <a:ea typeface="+mn-ea"/>
                <a:cs typeface="+mn-cs"/>
              </a:rPr>
              <a:t>microplásticos</a:t>
            </a:r>
            <a:r>
              <a:rPr lang="es-ES" sz="1200" kern="1200" dirty="0" smtClean="0">
                <a:solidFill>
                  <a:schemeClr val="tx1"/>
                </a:solidFill>
                <a:effectLst/>
                <a:latin typeface="+mn-lt"/>
                <a:ea typeface="+mn-ea"/>
                <a:cs typeface="+mn-cs"/>
              </a:rPr>
              <a:t> al ser de colores llamativos -como las especies del mar- se confunden, entrando en la cadena alimenticia de los animales marinos. Al ser ingeridos se acumulan en el tracto digestivo y en el largo plazo </a:t>
            </a:r>
            <a:r>
              <a:rPr lang="es-ES" sz="1200" u="none" kern="1200" dirty="0" smtClean="0">
                <a:solidFill>
                  <a:schemeClr val="tx1"/>
                </a:solidFill>
                <a:effectLst/>
                <a:latin typeface="+mn-lt"/>
                <a:ea typeface="+mn-ea"/>
                <a:cs typeface="+mn-cs"/>
              </a:rPr>
              <a:t>pueden causar </a:t>
            </a:r>
            <a:r>
              <a:rPr lang="es-ES" sz="1200" kern="1200" dirty="0" smtClean="0">
                <a:solidFill>
                  <a:schemeClr val="tx1"/>
                </a:solidFill>
                <a:effectLst/>
                <a:latin typeface="+mn-lt"/>
                <a:ea typeface="+mn-ea"/>
                <a:cs typeface="+mn-cs"/>
              </a:rPr>
              <a:t>la muerte.</a:t>
            </a:r>
            <a:endParaRPr lang="es-CL" sz="1200" kern="1200" dirty="0" smtClean="0">
              <a:solidFill>
                <a:schemeClr val="tx1"/>
              </a:solidFill>
              <a:effectLst/>
              <a:latin typeface="+mn-lt"/>
              <a:ea typeface="+mn-ea"/>
              <a:cs typeface="+mn-cs"/>
            </a:endParaRPr>
          </a:p>
          <a:p>
            <a:r>
              <a:rPr lang="es-CL" sz="1200" kern="1200" dirty="0" smtClean="0">
                <a:solidFill>
                  <a:schemeClr val="tx1"/>
                </a:solidFill>
                <a:effectLst/>
                <a:latin typeface="+mn-lt"/>
                <a:ea typeface="+mn-ea"/>
                <a:cs typeface="+mn-cs"/>
              </a:rPr>
              <a:t/>
            </a:r>
            <a:br>
              <a:rPr lang="es-CL" sz="1200" kern="1200" dirty="0" smtClean="0">
                <a:solidFill>
                  <a:schemeClr val="tx1"/>
                </a:solidFill>
                <a:effectLst/>
                <a:latin typeface="+mn-lt"/>
                <a:ea typeface="+mn-ea"/>
                <a:cs typeface="+mn-cs"/>
              </a:rPr>
            </a:br>
            <a:r>
              <a:rPr lang="es-CL" sz="1200" kern="1200" dirty="0" smtClean="0">
                <a:solidFill>
                  <a:schemeClr val="tx1"/>
                </a:solidFill>
                <a:effectLst/>
                <a:latin typeface="+mn-lt"/>
                <a:ea typeface="+mn-ea"/>
                <a:cs typeface="+mn-cs"/>
              </a:rPr>
              <a:t>Referencia </a:t>
            </a:r>
          </a:p>
          <a:p>
            <a:r>
              <a:rPr lang="es-CL" sz="1200" kern="1200" dirty="0" smtClean="0">
                <a:solidFill>
                  <a:schemeClr val="tx1"/>
                </a:solidFill>
                <a:effectLst/>
                <a:latin typeface="+mn-lt"/>
                <a:ea typeface="+mn-ea"/>
                <a:cs typeface="+mn-cs"/>
              </a:rPr>
              <a:t>Documental “Viaje del plástico” </a:t>
            </a:r>
            <a:r>
              <a:rPr lang="es-CL" sz="1200" u="sng" kern="1200" dirty="0" smtClean="0">
                <a:solidFill>
                  <a:schemeClr val="tx1"/>
                </a:solidFill>
                <a:effectLst/>
                <a:latin typeface="+mn-lt"/>
                <a:ea typeface="+mn-ea"/>
                <a:cs typeface="+mn-cs"/>
                <a:hlinkClick r:id="rId3"/>
              </a:rPr>
              <a:t>https://vimeo.com/92692300</a:t>
            </a:r>
            <a:r>
              <a:rPr lang="es-CL" sz="1200" kern="1200" dirty="0" smtClean="0">
                <a:solidFill>
                  <a:schemeClr val="tx1"/>
                </a:solidFill>
                <a:effectLst/>
                <a:latin typeface="+mn-lt"/>
                <a:ea typeface="+mn-ea"/>
                <a:cs typeface="+mn-cs"/>
              </a:rPr>
              <a:t> </a:t>
            </a:r>
          </a:p>
          <a:p>
            <a:r>
              <a:rPr lang="es-CL" sz="1200" kern="1200" dirty="0" smtClean="0">
                <a:solidFill>
                  <a:schemeClr val="tx1"/>
                </a:solidFill>
                <a:effectLst/>
                <a:latin typeface="+mn-lt"/>
                <a:ea typeface="+mn-ea"/>
                <a:cs typeface="+mn-cs"/>
              </a:rPr>
              <a:t>Documento: MUESTREO NACIONAL DE MICROPLÁSTICOS EN LAS PLAYAS DE CHILE http://www.cientificosdelabasura.cl/archivo/documento/documento/37/2011%20-%20Informe%201er%20Muestreo%20Nacional%20de%20Microplasticos.pdf</a:t>
            </a: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6</a:t>
            </a:fld>
            <a:endParaRPr lang="es-ES"/>
          </a:p>
        </p:txBody>
      </p:sp>
    </p:spTree>
    <p:extLst>
      <p:ext uri="{BB962C8B-B14F-4D97-AF65-F5344CB8AC3E}">
        <p14:creationId xmlns:p14="http://schemas.microsoft.com/office/powerpoint/2010/main" val="30836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dirty="0" smtClean="0"/>
              <a:t>El tiempo atmosférico o tiempo es el estado de la atmósfera en un en un lugar y en un momento determinado durante un corto periodo (es lo que los noticieros informan respecto al pronóstico para los siguientes días); mientras que el clima se refiere al patrón atmosférico de un lugar durante un periodo largo, lo suficientemente largo para producir promedios significativos, usualmente 30 años.</a:t>
            </a:r>
            <a:endParaRPr lang="es-CL" sz="1200" dirty="0" smtClean="0"/>
          </a:p>
          <a:p>
            <a:endParaRPr lang="es-CL" dirty="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8</a:t>
            </a:fld>
            <a:endParaRPr lang="es-ES"/>
          </a:p>
        </p:txBody>
      </p:sp>
    </p:spTree>
    <p:extLst>
      <p:ext uri="{BB962C8B-B14F-4D97-AF65-F5344CB8AC3E}">
        <p14:creationId xmlns:p14="http://schemas.microsoft.com/office/powerpoint/2010/main" val="33128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1" i="0" kern="1200" dirty="0" smtClean="0">
                <a:solidFill>
                  <a:schemeClr val="tx1"/>
                </a:solidFill>
                <a:effectLst/>
                <a:latin typeface="+mn-lt"/>
                <a:ea typeface="+mn-ea"/>
                <a:cs typeface="+mn-cs"/>
              </a:rPr>
              <a:t>Los elementos del clima son el conjunto de componentes que determinan el clima y que son el resultado de la combinación de fenómenos físicos ocurridos en la capa inferior de la atmósfera, llamada Tropósfera.</a:t>
            </a:r>
            <a:r>
              <a:rPr lang="es-CL" sz="1200" b="0" i="0" kern="1200" dirty="0" smtClean="0">
                <a:solidFill>
                  <a:schemeClr val="tx1"/>
                </a:solidFill>
                <a:effectLst/>
                <a:latin typeface="+mn-lt"/>
                <a:ea typeface="+mn-ea"/>
                <a:cs typeface="+mn-cs"/>
              </a:rPr>
              <a:t> Estos elementos varían de unos lugares a otros porque están condicionados por distintos factores, como la latitud, la altitud y la distancia del mar.</a:t>
            </a:r>
          </a:p>
          <a:p>
            <a:pPr rtl="0"/>
            <a:endParaRPr lang="es-CL" sz="1200" b="0" i="0" kern="1200" dirty="0" smtClean="0">
              <a:solidFill>
                <a:schemeClr val="tx1"/>
              </a:solidFill>
              <a:effectLst/>
              <a:latin typeface="+mn-lt"/>
              <a:ea typeface="+mn-ea"/>
              <a:cs typeface="+mn-cs"/>
            </a:endParaRPr>
          </a:p>
          <a:p>
            <a:pPr rtl="0"/>
            <a:r>
              <a:rPr lang="es-CL" sz="1200" b="0" i="0" kern="1200" dirty="0" smtClean="0">
                <a:solidFill>
                  <a:schemeClr val="tx1"/>
                </a:solidFill>
                <a:effectLst/>
                <a:latin typeface="+mn-lt"/>
                <a:ea typeface="+mn-ea"/>
                <a:cs typeface="+mn-cs"/>
              </a:rPr>
              <a:t>Los elementos del clima son: </a:t>
            </a:r>
            <a:r>
              <a:rPr lang="es-CL" sz="1200" b="1" i="0" kern="1200" dirty="0" smtClean="0">
                <a:solidFill>
                  <a:schemeClr val="tx1"/>
                </a:solidFill>
                <a:effectLst/>
                <a:latin typeface="+mn-lt"/>
                <a:ea typeface="+mn-ea"/>
                <a:cs typeface="+mn-cs"/>
              </a:rPr>
              <a:t>la temperatura, la humedad, la presión atmosférica, el viento y las precipitaciones.</a:t>
            </a:r>
          </a:p>
          <a:p>
            <a:pPr marL="171450" indent="-171450">
              <a:buFont typeface="Arial" panose="020B0604020202020204" pitchFamily="34" charset="0"/>
              <a:buChar char="•"/>
            </a:pPr>
            <a:r>
              <a:rPr lang="es-ES" u="sng" dirty="0" smtClean="0"/>
              <a:t>Temperatura</a:t>
            </a:r>
            <a:r>
              <a:rPr lang="es-ES" dirty="0" smtClean="0"/>
              <a:t>: </a:t>
            </a:r>
            <a:r>
              <a:rPr lang="es-CL" dirty="0" smtClean="0"/>
              <a:t>Es el calor retenido en el aire. Se mide en grados centígrados (</a:t>
            </a:r>
            <a:r>
              <a:rPr lang="es-CL" dirty="0" err="1" smtClean="0"/>
              <a:t>ºC</a:t>
            </a:r>
            <a:r>
              <a:rPr lang="es-CL" dirty="0" smtClean="0"/>
              <a:t>) o grados </a:t>
            </a:r>
            <a:r>
              <a:rPr lang="es-CL" dirty="0" err="1" smtClean="0"/>
              <a:t>Farenheit</a:t>
            </a:r>
            <a:r>
              <a:rPr lang="es-CL" dirty="0" smtClean="0"/>
              <a:t> (</a:t>
            </a:r>
            <a:r>
              <a:rPr lang="es-CL" dirty="0" err="1" smtClean="0"/>
              <a:t>ºF</a:t>
            </a:r>
            <a:r>
              <a:rPr lang="es-CL" dirty="0" smtClean="0"/>
              <a:t>)</a:t>
            </a:r>
            <a:r>
              <a:rPr lang="es-CL" baseline="0" dirty="0" smtClean="0"/>
              <a:t> y p</a:t>
            </a:r>
            <a:r>
              <a:rPr lang="es-CL" dirty="0" smtClean="0"/>
              <a:t>ara su medición se utiliza el termómetro.</a:t>
            </a:r>
          </a:p>
          <a:p>
            <a:pPr marL="171450" indent="-171450">
              <a:buFont typeface="Arial" panose="020B0604020202020204" pitchFamily="34" charset="0"/>
              <a:buChar char="•"/>
            </a:pPr>
            <a:r>
              <a:rPr lang="es-ES" u="sng" dirty="0" smtClean="0"/>
              <a:t>Precipitaciones</a:t>
            </a:r>
            <a:r>
              <a:rPr lang="es-ES" dirty="0" smtClean="0"/>
              <a:t>: </a:t>
            </a:r>
            <a:r>
              <a:rPr lang="es-CL" dirty="0" smtClean="0"/>
              <a:t>Es la caída de agua contenida en las nubes (en forma líquida o sólida) hacia la superficie. Cuando las gotas de agua de las nubes se unen entre sí o con cristales de hielo, aumentan su tamaño y su peso siendo atraídas hacia la superficie de la tierra por la fuerza de gravedad. El</a:t>
            </a:r>
            <a:r>
              <a:rPr lang="es-CL" baseline="0" dirty="0" smtClean="0"/>
              <a:t> volumen de una precipitación s</a:t>
            </a:r>
            <a:r>
              <a:rPr lang="es-CL" dirty="0" smtClean="0"/>
              <a:t>e mide con el pluviómetro cuya escala</a:t>
            </a:r>
            <a:r>
              <a:rPr lang="es-CL" baseline="0" dirty="0" smtClean="0"/>
              <a:t> está</a:t>
            </a:r>
            <a:r>
              <a:rPr lang="es-CL" dirty="0" smtClean="0"/>
              <a:t> en milímetros (mm)</a:t>
            </a:r>
            <a:endParaRPr lang="es-CL" u="sng" dirty="0" smtClean="0"/>
          </a:p>
          <a:p>
            <a:pPr marL="171450" indent="-171450">
              <a:buFont typeface="Arial" panose="020B0604020202020204" pitchFamily="34" charset="0"/>
              <a:buChar char="•"/>
            </a:pPr>
            <a:r>
              <a:rPr lang="es-ES" u="sng" dirty="0" smtClean="0"/>
              <a:t>Humedad</a:t>
            </a:r>
            <a:r>
              <a:rPr lang="es-ES" dirty="0" smtClean="0"/>
              <a:t>: </a:t>
            </a:r>
            <a:r>
              <a:rPr lang="es-CL" dirty="0" smtClean="0"/>
              <a:t>Es la cantidad de vapor de agua que retiene el aire.  Cuando el calor incide sobre el</a:t>
            </a:r>
            <a:r>
              <a:rPr lang="es-CL" baseline="0" dirty="0" smtClean="0"/>
              <a:t> agua en la superficie de la tierra</a:t>
            </a:r>
            <a:r>
              <a:rPr lang="es-CL" dirty="0" smtClean="0"/>
              <a:t>, parte de ella se evapora y se integra al aire en estado gaseoso como vapor de agua. Se mide con el Higrómetro y se expresa en %.</a:t>
            </a:r>
          </a:p>
          <a:p>
            <a:pPr marL="171450" indent="-171450">
              <a:buFont typeface="Arial" panose="020B0604020202020204" pitchFamily="34" charset="0"/>
              <a:buChar char="•"/>
            </a:pPr>
            <a:r>
              <a:rPr lang="es-ES" u="sng" dirty="0" smtClean="0"/>
              <a:t>Presión</a:t>
            </a:r>
            <a:r>
              <a:rPr lang="es-ES" dirty="0" smtClean="0"/>
              <a:t>: </a:t>
            </a:r>
            <a:r>
              <a:rPr lang="es-CL" dirty="0" smtClean="0"/>
              <a:t>Es el peso que ejerce el aire sobre la superficie terrestre. • La presión de una masa d aire tiene estrecha relación con su temperatura. • Se mide con el Barómetro y se expresa en milibares (</a:t>
            </a:r>
            <a:r>
              <a:rPr lang="es-CL" dirty="0" err="1" smtClean="0"/>
              <a:t>mb</a:t>
            </a:r>
            <a:r>
              <a:rPr lang="es-CL" dirty="0" smtClean="0"/>
              <a:t>) o </a:t>
            </a:r>
            <a:r>
              <a:rPr lang="es-CL" dirty="0" err="1" smtClean="0"/>
              <a:t>hectopascales</a:t>
            </a:r>
            <a:r>
              <a:rPr lang="es-CL" dirty="0" smtClean="0"/>
              <a:t> (</a:t>
            </a:r>
            <a:r>
              <a:rPr lang="es-CL" dirty="0" err="1" smtClean="0"/>
              <a:t>hPa</a:t>
            </a:r>
            <a:r>
              <a:rPr lang="es-CL" dirty="0" smtClean="0"/>
              <a:t>).</a:t>
            </a:r>
          </a:p>
          <a:p>
            <a:pPr marL="171450" indent="-171450">
              <a:buFont typeface="Arial" panose="020B0604020202020204" pitchFamily="34" charset="0"/>
              <a:buChar char="•"/>
            </a:pPr>
            <a:r>
              <a:rPr lang="es-ES" u="sng" dirty="0" smtClean="0"/>
              <a:t>Vientos</a:t>
            </a:r>
            <a:r>
              <a:rPr lang="es-ES" dirty="0" smtClean="0"/>
              <a:t>:</a:t>
            </a:r>
            <a:r>
              <a:rPr lang="es-CL" dirty="0" smtClean="0"/>
              <a:t> Es el movimiento del aire. Los vientos al desplazarse pueden trasladar aire más frío a las zonas cálidas o aire más cálido a las zonas frías, permitiendo un menor desequilibrio de las temperaturas del planeta.  También trasladan vapor de agua y con ello la posibilidad de precipitaciones a otros lugares. Se mide con el anemómetro (velocidad) y la veleta (dirección). La velocidad se expresa en kilómetros por hora (km/h) </a:t>
            </a:r>
            <a:endParaRPr lang="es-CL" dirty="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9</a:t>
            </a:fld>
            <a:endParaRPr lang="es-ES"/>
          </a:p>
        </p:txBody>
      </p:sp>
    </p:spTree>
    <p:extLst>
      <p:ext uri="{BB962C8B-B14F-4D97-AF65-F5344CB8AC3E}">
        <p14:creationId xmlns:p14="http://schemas.microsoft.com/office/powerpoint/2010/main" val="218863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L" sz="1200" dirty="0" smtClean="0"/>
              <a:t>Porque justamente están variando los patrones de lluvias históricos, está aumentando la temperatura promedio</a:t>
            </a:r>
            <a:r>
              <a:rPr lang="es-CL" sz="1200" baseline="0" dirty="0" smtClean="0"/>
              <a:t> en las distintas zonas geográficas</a:t>
            </a:r>
            <a:r>
              <a:rPr lang="es-CL" sz="1200" dirty="0" smtClean="0"/>
              <a:t>, etc. </a:t>
            </a:r>
          </a:p>
          <a:p>
            <a:pPr algn="just"/>
            <a:r>
              <a:rPr lang="es-CL" sz="1200" dirty="0" smtClean="0"/>
              <a:t>Si lloviera mucho una sola vez, ¿eso cambiaría el promedio de lluvias de estos años? ¿O tendríamos que ver cuánto llueve por un tiempo más prolongado?</a:t>
            </a:r>
          </a:p>
          <a:p>
            <a:pPr algn="just"/>
            <a:r>
              <a:rPr lang="es-CL" sz="1200" dirty="0" smtClean="0"/>
              <a:t>Si es un fenómeno aislado, ¿se podría afirmar que es el cambio climático?  </a:t>
            </a:r>
          </a:p>
          <a:p>
            <a:pPr algn="just"/>
            <a:endParaRPr lang="es-ES" sz="1200" dirty="0" smtClean="0"/>
          </a:p>
          <a:p>
            <a:pPr algn="just"/>
            <a:r>
              <a:rPr lang="es-ES" dirty="0" smtClean="0"/>
              <a:t>En base a la información</a:t>
            </a:r>
            <a:r>
              <a:rPr lang="es-ES" baseline="0" dirty="0" smtClean="0"/>
              <a:t> de los estudios más reciente, respecto a proyecciones climáticas en chile, se observa que </a:t>
            </a:r>
            <a:r>
              <a:rPr lang="es-CL" dirty="0" smtClean="0"/>
              <a:t>las precipitaciones en un escenario severo de emisiones de gases</a:t>
            </a:r>
            <a:r>
              <a:rPr lang="es-CL" baseline="0" dirty="0" smtClean="0"/>
              <a:t> de efecto invernadero, entre la cuarta  y décima región podrían disminuir entre 5 y 15% al 2030 . En este mismo periodo, se espera que el incremento de la temperatura media fluctúe entre los 0.5°C para la zona sur y 1.5°C para la zona del norte grande y altiplánica.</a:t>
            </a:r>
            <a:endParaRPr lang="es-CL" dirty="0" smtClean="0"/>
          </a:p>
          <a:p>
            <a:pPr algn="just"/>
            <a:r>
              <a:rPr lang="es-CL" dirty="0" smtClean="0"/>
              <a:t>La temperatura media incrementaría respecto al clima actual en todas las regiones del país, siendo &gt;5°C en regiones andinas y disminuyendo de norte a sur. Además, los regímenes hidrológicos serán impactados considerando que la isoterma 0°C sufre un alza de altura entre unos 300 y 500 m respecto al clima actual. Finalmente, en dicho estudio se proyecta en el litoral alzas entre 28 y 16 cm. del nivel del mar.</a:t>
            </a:r>
          </a:p>
          <a:p>
            <a:pPr algn="just"/>
            <a:endParaRPr lang="es-E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smtClean="0">
                <a:solidFill>
                  <a:schemeClr val="tx1"/>
                </a:solidFill>
                <a:effectLst/>
                <a:latin typeface="+mn-lt"/>
                <a:ea typeface="+mn-ea"/>
                <a:cs typeface="+mn-cs"/>
              </a:rPr>
              <a:t>Fuente: </a:t>
            </a:r>
            <a:r>
              <a:rPr lang="es-CL" dirty="0" smtClean="0"/>
              <a:t>Plan Nacional de Adaptación al Cambio Climático, Diciembre 2014.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smtClean="0">
                <a:solidFill>
                  <a:schemeClr val="tx1"/>
                </a:solidFill>
                <a:effectLst/>
                <a:latin typeface="+mn-lt"/>
                <a:ea typeface="+mn-ea"/>
                <a:cs typeface="+mn-cs"/>
              </a:rPr>
              <a:t>http://portal.mma.gob.cl/wp-content/uploads/2016/02/Plan-Nacional-Adaptacion-Cambio-Climatico-version-final.pdf </a:t>
            </a:r>
            <a:endParaRPr lang="es-MX" dirty="0" smtClean="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10</a:t>
            </a:fld>
            <a:endParaRPr lang="es-ES"/>
          </a:p>
        </p:txBody>
      </p:sp>
    </p:spTree>
    <p:extLst>
      <p:ext uri="{BB962C8B-B14F-4D97-AF65-F5344CB8AC3E}">
        <p14:creationId xmlns:p14="http://schemas.microsoft.com/office/powerpoint/2010/main" val="343883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El aumento de la concentración de dióxido de carbono</a:t>
            </a:r>
            <a:r>
              <a:rPr lang="es-ES" sz="1200" b="0" i="0" u="none" strike="noStrike" kern="1200" baseline="0" dirty="0" smtClean="0">
                <a:solidFill>
                  <a:schemeClr val="tx1"/>
                </a:solidFill>
                <a:effectLst/>
                <a:latin typeface="+mn-lt"/>
                <a:ea typeface="+mn-ea"/>
                <a:cs typeface="+mn-cs"/>
              </a:rPr>
              <a:t> y metano en la atmósfera ha causado un incremento en la temperatura promedio de la Tierra, lo que se ha traducido en la alteración de los patrones del clima. Este fenómeno es llamado Cambio climático.</a:t>
            </a:r>
            <a:endParaRPr lang="es-CL" sz="1200" b="0" i="0" u="none" strike="noStrike" kern="1200" dirty="0" smtClean="0">
              <a:solidFill>
                <a:schemeClr val="tx1"/>
              </a:solidFill>
              <a:effectLst/>
              <a:latin typeface="+mn-lt"/>
              <a:ea typeface="+mn-ea"/>
              <a:cs typeface="+mn-cs"/>
            </a:endParaRPr>
          </a:p>
          <a:p>
            <a:pPr rtl="0"/>
            <a:r>
              <a:rPr lang="es-CL" sz="1200" b="0" i="0" u="none" strike="noStrike" kern="1200" dirty="0" smtClean="0">
                <a:solidFill>
                  <a:schemeClr val="tx1"/>
                </a:solidFill>
                <a:effectLst/>
                <a:latin typeface="+mn-lt"/>
                <a:ea typeface="+mn-ea"/>
                <a:cs typeface="+mn-cs"/>
              </a:rPr>
              <a:t>En la imagen vemos las principales causales del</a:t>
            </a:r>
            <a:r>
              <a:rPr lang="es-CL" sz="1200" b="0" i="0" u="none" strike="noStrike" kern="1200" baseline="0" dirty="0" smtClean="0">
                <a:solidFill>
                  <a:schemeClr val="tx1"/>
                </a:solidFill>
                <a:effectLst/>
                <a:latin typeface="+mn-lt"/>
                <a:ea typeface="+mn-ea"/>
                <a:cs typeface="+mn-cs"/>
              </a:rPr>
              <a:t> cambio climático</a:t>
            </a:r>
          </a:p>
          <a:p>
            <a:pPr rtl="0"/>
            <a:endParaRPr lang="es-ES" sz="1200" b="0" i="0" u="none" strike="noStrike" kern="1200" baseline="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s-CL" sz="1200" b="0" i="0" u="none" strike="noStrike" kern="1200" dirty="0" smtClean="0">
                <a:solidFill>
                  <a:schemeClr val="tx1"/>
                </a:solidFill>
                <a:effectLst/>
                <a:latin typeface="+mn-lt"/>
                <a:ea typeface="+mn-ea"/>
                <a:cs typeface="+mn-cs"/>
              </a:rPr>
              <a:t>Quema de combustibles fósiles</a:t>
            </a:r>
            <a:r>
              <a:rPr lang="es-CL" sz="1200" b="0" i="0" u="none" strike="noStrike" kern="1200" baseline="0" dirty="0" smtClean="0">
                <a:solidFill>
                  <a:schemeClr val="tx1"/>
                </a:solidFill>
                <a:effectLst/>
                <a:latin typeface="+mn-lt"/>
                <a:ea typeface="+mn-ea"/>
                <a:cs typeface="+mn-cs"/>
              </a:rPr>
              <a:t> para generación de electricidad y para procesos industriales. </a:t>
            </a:r>
            <a:r>
              <a:rPr lang="es-ES" sz="1200" b="0" i="0" u="none" strike="noStrike" kern="1200" baseline="0" dirty="0" smtClean="0">
                <a:solidFill>
                  <a:schemeClr val="tx1"/>
                </a:solidFill>
                <a:effectLst/>
                <a:latin typeface="+mn-lt"/>
                <a:ea typeface="+mn-ea"/>
                <a:cs typeface="+mn-cs"/>
              </a:rPr>
              <a:t>(Dióxido de carbono)</a:t>
            </a:r>
          </a:p>
          <a:p>
            <a:pPr marL="171450" indent="-171450" rtl="0" fontAlgn="base">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Deforestación. (Dióxido de carbono)</a:t>
            </a:r>
          </a:p>
          <a:p>
            <a:pPr marL="171450" indent="-171450" rtl="0" fontAlgn="base">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Agricultura. (Dióxido de carbono)</a:t>
            </a:r>
          </a:p>
          <a:p>
            <a:pPr marL="171450" indent="-171450" rtl="0" fontAlgn="base">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Ganadería. (Metano)</a:t>
            </a:r>
          </a:p>
          <a:p>
            <a:pPr marL="171450" indent="-171450" rtl="0" fontAlgn="base">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Residuos tales como rellenos sanitarios, tratamiento de residuos líquidos domiciliarios e industriales. (Metano)</a:t>
            </a:r>
          </a:p>
          <a:p>
            <a:pPr rtl="0"/>
            <a:endParaRPr lang="es-CL" sz="1200" b="0" i="0" u="none" strike="noStrike" kern="1200" dirty="0" smtClean="0">
              <a:solidFill>
                <a:schemeClr val="tx1"/>
              </a:solidFill>
              <a:effectLst/>
              <a:latin typeface="+mn-lt"/>
              <a:ea typeface="+mn-ea"/>
              <a:cs typeface="+mn-cs"/>
            </a:endParaRPr>
          </a:p>
          <a:p>
            <a:pPr rtl="0"/>
            <a:r>
              <a:rPr lang="es-CL" sz="1200" b="0" i="0" u="none" strike="noStrike" kern="1200" dirty="0" smtClean="0">
                <a:solidFill>
                  <a:schemeClr val="tx1"/>
                </a:solidFill>
                <a:effectLst/>
                <a:latin typeface="+mn-lt"/>
                <a:ea typeface="+mn-ea"/>
                <a:cs typeface="+mn-cs"/>
              </a:rPr>
              <a:t>¿Por qué será que la deforestación es una causa de cambio climático?</a:t>
            </a:r>
          </a:p>
          <a:p>
            <a:pPr rtl="0"/>
            <a:r>
              <a:rPr lang="es-CL" sz="1200" b="0" i="0" u="none" strike="noStrike" kern="1200" dirty="0" smtClean="0">
                <a:solidFill>
                  <a:schemeClr val="tx1"/>
                </a:solidFill>
                <a:effectLst/>
                <a:latin typeface="+mn-lt"/>
                <a:ea typeface="+mn-ea"/>
                <a:cs typeface="+mn-cs"/>
              </a:rPr>
              <a:t>¿Qué tendrán que ver los árboles? (absorben en la fotosíntesis grandes cantidades de dióxido</a:t>
            </a:r>
            <a:r>
              <a:rPr lang="es-CL" sz="1200" b="0" i="0" u="none" strike="noStrike" kern="1200" baseline="0" dirty="0" smtClean="0">
                <a:solidFill>
                  <a:schemeClr val="tx1"/>
                </a:solidFill>
                <a:effectLst/>
                <a:latin typeface="+mn-lt"/>
                <a:ea typeface="+mn-ea"/>
                <a:cs typeface="+mn-cs"/>
              </a:rPr>
              <a:t> de carbono</a:t>
            </a:r>
            <a:r>
              <a:rPr lang="es-CL" sz="1200" b="0" i="0" u="none" strike="noStrike" kern="1200" dirty="0" smtClean="0">
                <a:solidFill>
                  <a:schemeClr val="tx1"/>
                </a:solidFill>
                <a:effectLst/>
                <a:latin typeface="+mn-lt"/>
                <a:ea typeface="+mn-ea"/>
                <a:cs typeface="+mn-cs"/>
              </a:rPr>
              <a:t>, lo que ayuda a disminuirlo de la atmósfera).</a:t>
            </a: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11</a:t>
            </a:fld>
            <a:endParaRPr lang="es-ES"/>
          </a:p>
        </p:txBody>
      </p:sp>
    </p:spTree>
    <p:extLst>
      <p:ext uri="{BB962C8B-B14F-4D97-AF65-F5344CB8AC3E}">
        <p14:creationId xmlns:p14="http://schemas.microsoft.com/office/powerpoint/2010/main" val="390561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0" i="0" u="none" strike="noStrike" kern="1200" dirty="0" smtClean="0">
                <a:solidFill>
                  <a:schemeClr val="tx1"/>
                </a:solidFill>
                <a:effectLst/>
                <a:latin typeface="+mn-lt"/>
                <a:ea typeface="+mn-ea"/>
                <a:cs typeface="+mn-cs"/>
              </a:rPr>
              <a:t>Esta lámina nos muestra una proyección del impacto del cambio climático en clima y en los sectores productivos de Chile,</a:t>
            </a:r>
            <a:r>
              <a:rPr lang="es-CL" sz="1200" b="0" i="0" u="none" strike="noStrike" kern="1200" baseline="0" dirty="0" smtClean="0">
                <a:solidFill>
                  <a:schemeClr val="tx1"/>
                </a:solidFill>
                <a:effectLst/>
                <a:latin typeface="+mn-lt"/>
                <a:ea typeface="+mn-ea"/>
                <a:cs typeface="+mn-cs"/>
              </a:rPr>
              <a:t> bajo un escenario de altas emisiones de GEI.</a:t>
            </a:r>
          </a:p>
          <a:p>
            <a:pPr rtl="0"/>
            <a:r>
              <a:rPr lang="es-ES" sz="1200" b="0" i="0" u="none" strike="noStrike" kern="1200" baseline="0" dirty="0" smtClean="0">
                <a:solidFill>
                  <a:schemeClr val="tx1"/>
                </a:solidFill>
                <a:effectLst/>
                <a:latin typeface="+mn-lt"/>
                <a:ea typeface="+mn-ea"/>
                <a:cs typeface="+mn-cs"/>
              </a:rPr>
              <a:t>Por ejemplo, si observamos el Norte grande, en el periodo 2010-2040:</a:t>
            </a:r>
          </a:p>
          <a:p>
            <a:pPr marL="171450" indent="-171450" rtl="0">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Se observa que la temperatura aumentara entre 0.5 y 1.5 °C (observar icono del sol).</a:t>
            </a:r>
          </a:p>
          <a:p>
            <a:pPr marL="171450" indent="-171450" rtl="0">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La precipitaciones disminuirán entre un 5 y un 15% (observar icono de la nube).</a:t>
            </a:r>
          </a:p>
          <a:p>
            <a:pPr marL="171450" indent="-171450" rtl="0">
              <a:buFont typeface="Arial" panose="020B0604020202020204" pitchFamily="34" charset="0"/>
              <a:buChar char="•"/>
            </a:pPr>
            <a:r>
              <a:rPr lang="es-ES" sz="1200" b="0" i="0" u="none" strike="noStrike" kern="1200" baseline="0" dirty="0" smtClean="0">
                <a:solidFill>
                  <a:schemeClr val="tx1"/>
                </a:solidFill>
                <a:effectLst/>
                <a:latin typeface="+mn-lt"/>
                <a:ea typeface="+mn-ea"/>
                <a:cs typeface="+mn-cs"/>
              </a:rPr>
              <a:t>El impacto en la producción  de agua potable y en la minería será negativo (observar color del icono).</a:t>
            </a:r>
            <a:endParaRPr lang="es-CL" sz="1200" b="0" i="0" u="none" strike="noStrike" kern="1200" baseline="0" dirty="0" smtClean="0">
              <a:solidFill>
                <a:schemeClr val="tx1"/>
              </a:solidFill>
              <a:effectLst/>
              <a:latin typeface="+mn-lt"/>
              <a:ea typeface="+mn-ea"/>
              <a:cs typeface="+mn-cs"/>
            </a:endParaRPr>
          </a:p>
          <a:p>
            <a:pPr rtl="0"/>
            <a:endParaRPr lang="es-ES" sz="1200" b="0" i="0" u="none" strike="noStrike" kern="1200" baseline="0" dirty="0" smtClean="0">
              <a:solidFill>
                <a:schemeClr val="tx1"/>
              </a:solidFill>
              <a:effectLst/>
              <a:latin typeface="+mn-lt"/>
              <a:ea typeface="+mn-ea"/>
              <a:cs typeface="+mn-cs"/>
            </a:endParaRPr>
          </a:p>
          <a:p>
            <a:pPr rtl="0"/>
            <a:r>
              <a:rPr lang="es-CL" sz="1200" b="0" i="0" u="none" strike="noStrike" kern="1200" dirty="0" smtClean="0">
                <a:solidFill>
                  <a:schemeClr val="tx1"/>
                </a:solidFill>
                <a:effectLst/>
                <a:latin typeface="+mn-lt"/>
                <a:ea typeface="+mn-ea"/>
                <a:cs typeface="+mn-cs"/>
              </a:rPr>
              <a:t>¿Qué vemos en esta imagen? Observemos por región.</a:t>
            </a:r>
          </a:p>
          <a:p>
            <a:pPr rtl="0"/>
            <a:r>
              <a:rPr lang="es-CL" sz="1200" b="0" i="0" u="none" strike="noStrike" kern="1200" dirty="0" smtClean="0">
                <a:solidFill>
                  <a:schemeClr val="tx1"/>
                </a:solidFill>
                <a:effectLst/>
                <a:latin typeface="+mn-lt"/>
                <a:ea typeface="+mn-ea"/>
                <a:cs typeface="+mn-cs"/>
              </a:rPr>
              <a:t>¿Cuánto aumentarán porcentualmente las lluvias?</a:t>
            </a:r>
          </a:p>
          <a:p>
            <a:pPr rtl="0"/>
            <a:r>
              <a:rPr lang="es-CL" sz="1200" b="0" i="0" u="none" strike="noStrike" kern="1200" baseline="0" dirty="0" smtClean="0">
                <a:solidFill>
                  <a:schemeClr val="tx1"/>
                </a:solidFill>
                <a:effectLst/>
                <a:latin typeface="+mn-lt"/>
                <a:ea typeface="+mn-ea"/>
                <a:cs typeface="+mn-cs"/>
              </a:rPr>
              <a:t>¿Cuánto variarán las temperaturas promedio?</a:t>
            </a:r>
          </a:p>
          <a:p>
            <a:pPr rtl="0"/>
            <a:r>
              <a:rPr lang="es-ES" sz="1200" b="0" i="0" u="none" strike="noStrike" kern="1200" baseline="0" dirty="0" smtClean="0">
                <a:solidFill>
                  <a:schemeClr val="tx1"/>
                </a:solidFill>
                <a:effectLst/>
                <a:latin typeface="+mn-lt"/>
                <a:ea typeface="+mn-ea"/>
                <a:cs typeface="+mn-cs"/>
              </a:rPr>
              <a:t>¿Cómo se impactará el sector productivo?</a:t>
            </a:r>
            <a:endParaRPr lang="es-CL" sz="1200" b="0" i="0" u="none" strike="noStrike" kern="1200" baseline="0" dirty="0" smtClean="0">
              <a:solidFill>
                <a:schemeClr val="tx1"/>
              </a:solidFill>
              <a:effectLst/>
              <a:latin typeface="+mn-lt"/>
              <a:ea typeface="+mn-ea"/>
              <a:cs typeface="+mn-cs"/>
            </a:endParaRPr>
          </a:p>
          <a:p>
            <a:pPr rtl="0"/>
            <a:r>
              <a:rPr lang="es-CL" sz="1200" b="0" i="0" u="none" strike="noStrike" kern="1200" dirty="0" smtClean="0">
                <a:solidFill>
                  <a:schemeClr val="tx1"/>
                </a:solidFill>
                <a:effectLst/>
                <a:latin typeface="+mn-lt"/>
                <a:ea typeface="+mn-ea"/>
                <a:cs typeface="+mn-cs"/>
              </a:rPr>
              <a:t>¿Cómo se habrán generado estos datos? ¿cambia en todas las regiones de igual manera?</a:t>
            </a:r>
          </a:p>
          <a:p>
            <a:pPr rtl="0"/>
            <a:endParaRPr lang="es-CL" b="0" dirty="0" smtClean="0">
              <a:effectLst/>
            </a:endParaRPr>
          </a:p>
          <a:p>
            <a:pPr rtl="0"/>
            <a:r>
              <a:rPr lang="es-ES" sz="1200" b="0" i="0" u="none" strike="noStrike" kern="1200" dirty="0" smtClean="0">
                <a:solidFill>
                  <a:schemeClr val="tx1"/>
                </a:solidFill>
                <a:effectLst/>
                <a:latin typeface="+mn-lt"/>
                <a:ea typeface="+mn-ea"/>
                <a:cs typeface="+mn-cs"/>
              </a:rPr>
              <a:t>Fuente Lámina: </a:t>
            </a:r>
            <a:r>
              <a:rPr lang="es-ES" sz="1200" b="0" i="0" u="none" strike="noStrike" kern="1200" baseline="0" dirty="0" smtClean="0">
                <a:solidFill>
                  <a:schemeClr val="tx1"/>
                </a:solidFill>
                <a:effectLst/>
                <a:latin typeface="+mn-lt"/>
                <a:ea typeface="+mn-ea"/>
                <a:cs typeface="+mn-cs"/>
              </a:rPr>
              <a:t> reproducida de </a:t>
            </a:r>
            <a:r>
              <a:rPr lang="es-CL" dirty="0" smtClean="0"/>
              <a:t>La economía del cambio climático en Chile, p82, CEPAL,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hlinkClick r:id="rId3"/>
              </a:rPr>
              <a:t>http://archivo.cepal.org/pdfs/2012/S2012058.pdf</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En: </a:t>
            </a:r>
            <a:r>
              <a:rPr lang="es-CL" dirty="0" smtClean="0"/>
              <a:t>Plan Nacional de Adaptación al Cambio Climático, Diciembre 2014</a:t>
            </a:r>
            <a:endParaRPr lang="es-MX" dirty="0" smtClean="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12</a:t>
            </a:fld>
            <a:endParaRPr lang="es-ES"/>
          </a:p>
        </p:txBody>
      </p:sp>
    </p:spTree>
    <p:extLst>
      <p:ext uri="{BB962C8B-B14F-4D97-AF65-F5344CB8AC3E}">
        <p14:creationId xmlns:p14="http://schemas.microsoft.com/office/powerpoint/2010/main" val="3046416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3" name="Imagen 22">
            <a:extLst>
              <a:ext uri="{FF2B5EF4-FFF2-40B4-BE49-F238E27FC236}">
                <a16:creationId xmlns="" xmlns:a16="http://schemas.microsoft.com/office/drawing/2014/main" id="{A181D5BC-81EE-6E4B-9746-B5E123D0B108}"/>
              </a:ext>
            </a:extLst>
          </p:cNvPr>
          <p:cNvPicPr>
            <a:picLocks noChangeAspect="1"/>
          </p:cNvPicPr>
          <p:nvPr userDrawn="1"/>
        </p:nvPicPr>
        <p:blipFill>
          <a:blip r:embed="rId2"/>
          <a:stretch>
            <a:fillRect/>
          </a:stretch>
        </p:blipFill>
        <p:spPr>
          <a:xfrm>
            <a:off x="876754" y="654058"/>
            <a:ext cx="3714296" cy="1821743"/>
          </a:xfrm>
          <a:prstGeom prst="rect">
            <a:avLst/>
          </a:prstGeom>
        </p:spPr>
      </p:pic>
      <p:pic>
        <p:nvPicPr>
          <p:cNvPr id="6" name="Imagen 5">
            <a:extLst>
              <a:ext uri="{FF2B5EF4-FFF2-40B4-BE49-F238E27FC236}">
                <a16:creationId xmlns="" xmlns:a16="http://schemas.microsoft.com/office/drawing/2014/main" id="{B6F851BF-6E86-BD42-92D3-85FBCBE7042F}"/>
              </a:ext>
            </a:extLst>
          </p:cNvPr>
          <p:cNvPicPr>
            <a:picLocks noChangeAspect="1"/>
          </p:cNvPicPr>
          <p:nvPr userDrawn="1"/>
        </p:nvPicPr>
        <p:blipFill>
          <a:blip r:embed="rId3"/>
          <a:stretch>
            <a:fillRect/>
          </a:stretch>
        </p:blipFill>
        <p:spPr>
          <a:xfrm>
            <a:off x="731837" y="6019005"/>
            <a:ext cx="10500949" cy="1429541"/>
          </a:xfrm>
          <a:prstGeom prst="rect">
            <a:avLst/>
          </a:prstGeom>
        </p:spPr>
      </p:pic>
    </p:spTree>
    <p:extLst>
      <p:ext uri="{BB962C8B-B14F-4D97-AF65-F5344CB8AC3E}">
        <p14:creationId xmlns:p14="http://schemas.microsoft.com/office/powerpoint/2010/main" val="19242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p:cNvSpPr/>
          <p:nvPr userDrawn="1"/>
        </p:nvSpPr>
        <p:spPr>
          <a:xfrm>
            <a:off x="1" y="0"/>
            <a:ext cx="11877674"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93884" y="541318"/>
            <a:ext cx="10689908" cy="1301486"/>
          </a:xfrm>
        </p:spPr>
        <p:txBody>
          <a:bodyPr anchor="t">
            <a:normAutofit/>
          </a:bodyPr>
          <a:lstStyle>
            <a:lvl1pPr algn="l">
              <a:defRPr sz="3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s-ES_tradnl" dirty="0"/>
              <a:t>Clic para editar título</a:t>
            </a:r>
            <a:endParaRPr lang="es-ES" dirty="0"/>
          </a:p>
        </p:txBody>
      </p:sp>
      <p:sp>
        <p:nvSpPr>
          <p:cNvPr id="3" name="Marcador de contenido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9" name="Picture 13" descr="Complemento-Logo-Gobierno-160x14px.png"/>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380358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4130" y="1745880"/>
            <a:ext cx="9496261" cy="5153522"/>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10" name="Picture 13" descr="Complemento-Logo-Gobierno-160x14px.png">
            <a:extLst>
              <a:ext uri="{FF2B5EF4-FFF2-40B4-BE49-F238E27FC236}">
                <a16:creationId xmlns="" xmlns:a16="http://schemas.microsoft.com/office/drawing/2014/main" id="{30139E54-FC09-4241-8709-F1A2E59B790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160631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p:cNvSpPr/>
          <p:nvPr userDrawn="1"/>
        </p:nvSpPr>
        <p:spPr>
          <a:xfrm>
            <a:off x="4876511" y="0"/>
            <a:ext cx="7001164"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064672" y="312718"/>
            <a:ext cx="6219120" cy="988767"/>
          </a:xfrm>
        </p:spPr>
        <p:txBody>
          <a:bodyPr anchor="t">
            <a:normAutofit/>
          </a:bodyPr>
          <a:lstStyle>
            <a:lvl1pPr algn="l">
              <a:defRPr sz="4000" b="1">
                <a:solidFill>
                  <a:srgbClr val="FFFFFF"/>
                </a:solidFill>
              </a:defRPr>
            </a:lvl1pPr>
          </a:lstStyle>
          <a:p>
            <a:r>
              <a:rPr lang="es-ES_tradnl"/>
              <a:t>Clic para editar título</a:t>
            </a:r>
            <a:endParaRPr lang="es-ES"/>
          </a:p>
        </p:txBody>
      </p:sp>
      <p:sp>
        <p:nvSpPr>
          <p:cNvPr id="3" name="Marcador de contenido 2"/>
          <p:cNvSpPr>
            <a:spLocks noGrp="1"/>
          </p:cNvSpPr>
          <p:nvPr>
            <p:ph sz="half" idx="1"/>
          </p:nvPr>
        </p:nvSpPr>
        <p:spPr>
          <a:xfrm>
            <a:off x="2"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10" name="Marcador de texto 2"/>
          <p:cNvSpPr>
            <a:spLocks noGrp="1"/>
          </p:cNvSpPr>
          <p:nvPr>
            <p:ph idx="13"/>
          </p:nvPr>
        </p:nvSpPr>
        <p:spPr>
          <a:xfrm>
            <a:off x="4876511" y="1680955"/>
            <a:ext cx="6415627" cy="5153522"/>
          </a:xfrm>
          <a:prstGeom prst="rect">
            <a:avLst/>
          </a:prstGeom>
        </p:spPr>
        <p:txBody>
          <a:bodyPr vert="horz" lIns="112489" tIns="56245" rIns="112489" bIns="56245"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12" name="Picture 13" descr="Complemento-Logo-Gobierno-160x14px.png">
            <a:extLst>
              <a:ext uri="{FF2B5EF4-FFF2-40B4-BE49-F238E27FC236}">
                <a16:creationId xmlns="" xmlns:a16="http://schemas.microsoft.com/office/drawing/2014/main" id="{D3226FFE-A244-4348-966B-0A5EA85632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200004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064672" y="312718"/>
            <a:ext cx="6219120" cy="988767"/>
          </a:xfrm>
        </p:spPr>
        <p:txBody>
          <a:bodyPr anchor="t">
            <a:normAutofit/>
          </a:bodyPr>
          <a:lstStyle>
            <a:lvl1pPr algn="l">
              <a:defRPr sz="4000" b="1">
                <a:solidFill>
                  <a:srgbClr val="2C4C8C"/>
                </a:solidFill>
              </a:defRPr>
            </a:lvl1pPr>
          </a:lstStyle>
          <a:p>
            <a:r>
              <a:rPr lang="es-ES_tradnl"/>
              <a:t>Clic para editar título</a:t>
            </a:r>
            <a:endParaRPr lang="es-ES"/>
          </a:p>
        </p:txBody>
      </p:sp>
      <p:sp>
        <p:nvSpPr>
          <p:cNvPr id="3" name="Marcador de contenido 2"/>
          <p:cNvSpPr>
            <a:spLocks noGrp="1"/>
          </p:cNvSpPr>
          <p:nvPr>
            <p:ph sz="half" idx="1"/>
          </p:nvPr>
        </p:nvSpPr>
        <p:spPr>
          <a:xfrm>
            <a:off x="2"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11" name="Marcador de texto 2"/>
          <p:cNvSpPr>
            <a:spLocks noGrp="1"/>
          </p:cNvSpPr>
          <p:nvPr>
            <p:ph idx="13" hasCustomPrompt="1"/>
          </p:nvPr>
        </p:nvSpPr>
        <p:spPr>
          <a:xfrm>
            <a:off x="5064672" y="1837760"/>
            <a:ext cx="6415627" cy="5153522"/>
          </a:xfrm>
          <a:prstGeom prst="rect">
            <a:avLst/>
          </a:prstGeom>
        </p:spPr>
        <p:txBody>
          <a:bodyPr vert="horz" lIns="112489" tIns="56245" rIns="112489" bIns="56245" rtlCol="0">
            <a:normAutofit/>
          </a:bodyPr>
          <a:lstStyle>
            <a:lvl1pPr marL="685800" indent="-685800" algn="l">
              <a:buFont typeface="Arial"/>
              <a:buChar char="•"/>
              <a:defRPr sz="3900"/>
            </a:lvl1pPr>
            <a:lvl2pPr>
              <a:defRPr sz="3400">
                <a:latin typeface="Calibri"/>
                <a:cs typeface="Calibri"/>
              </a:defRPr>
            </a:lvl2pPr>
            <a:lvl3pPr marL="457200" indent="-457200">
              <a:buFont typeface="Arial"/>
              <a:buChar char="•"/>
              <a:defRPr sz="3000">
                <a:latin typeface="Calibri"/>
                <a:cs typeface="Calibri"/>
              </a:defRPr>
            </a:lvl3pPr>
            <a:lvl4pPr>
              <a:defRPr sz="2400">
                <a:latin typeface="Calibri"/>
                <a:cs typeface="Calibri"/>
              </a:defRPr>
            </a:lvl4pPr>
          </a:lstStyle>
          <a:p>
            <a:pPr lvl="0"/>
            <a:r>
              <a:rPr lang="es-ES_tradnl" dirty="0"/>
              <a:t>Haga clic para modificar el estilo de texto del patrón</a:t>
            </a:r>
          </a:p>
        </p:txBody>
      </p:sp>
      <p:pic>
        <p:nvPicPr>
          <p:cNvPr id="10" name="Picture 13" descr="Complemento-Logo-Gobierno-160x14px.png">
            <a:extLst>
              <a:ext uri="{FF2B5EF4-FFF2-40B4-BE49-F238E27FC236}">
                <a16:creationId xmlns="" xmlns:a16="http://schemas.microsoft.com/office/drawing/2014/main" id="{1D286AF7-DF92-8B4D-A1BD-CB1D7C012F99}"/>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399696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299087"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9" name="Rectángulo 8"/>
          <p:cNvSpPr/>
          <p:nvPr userDrawn="1"/>
        </p:nvSpPr>
        <p:spPr>
          <a:xfrm>
            <a:off x="0" y="0"/>
            <a:ext cx="7150125"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93884" y="312718"/>
            <a:ext cx="6415627" cy="988767"/>
          </a:xfrm>
        </p:spPr>
        <p:txBody>
          <a:bodyPr anchor="t">
            <a:normAutofit/>
          </a:bodyPr>
          <a:lstStyle>
            <a:lvl1pPr algn="l">
              <a:defRPr sz="4000" b="1">
                <a:solidFill>
                  <a:srgbClr val="FFFFFF"/>
                </a:solidFill>
              </a:defRPr>
            </a:lvl1pPr>
          </a:lstStyle>
          <a:p>
            <a:r>
              <a:rPr lang="es-ES_tradnl"/>
              <a:t>Clic para editar título</a:t>
            </a:r>
            <a:endParaRPr lang="es-ES"/>
          </a:p>
        </p:txBody>
      </p:sp>
      <p:sp>
        <p:nvSpPr>
          <p:cNvPr id="12" name="Marcador de texto 2"/>
          <p:cNvSpPr>
            <a:spLocks noGrp="1"/>
          </p:cNvSpPr>
          <p:nvPr>
            <p:ph idx="13" hasCustomPrompt="1"/>
          </p:nvPr>
        </p:nvSpPr>
        <p:spPr>
          <a:xfrm>
            <a:off x="593884" y="1837760"/>
            <a:ext cx="6415627" cy="5153522"/>
          </a:xfrm>
          <a:prstGeom prst="rect">
            <a:avLst/>
          </a:prstGeom>
        </p:spPr>
        <p:txBody>
          <a:bodyPr vert="horz" lIns="112489" tIns="56245" rIns="112489" bIns="56245" rtlCol="0">
            <a:normAutofit/>
          </a:bodyPr>
          <a:lstStyle>
            <a:lvl1pPr marL="685800" indent="-685800" algn="l">
              <a:buFont typeface="Arial"/>
              <a:buChar char="•"/>
              <a:defRPr sz="3900"/>
            </a:lvl1pPr>
            <a:lvl2pPr>
              <a:defRPr sz="3400">
                <a:latin typeface="Calibri"/>
                <a:cs typeface="Calibri"/>
              </a:defRPr>
            </a:lvl2pPr>
            <a:lvl3pPr marL="457200" indent="-457200">
              <a:buFont typeface="Arial"/>
              <a:buChar char="•"/>
              <a:defRPr sz="3000">
                <a:latin typeface="Calibri"/>
                <a:cs typeface="Calibri"/>
              </a:defRPr>
            </a:lvl3pPr>
            <a:lvl4pPr>
              <a:defRPr sz="2400">
                <a:latin typeface="Calibri"/>
                <a:cs typeface="Calibri"/>
              </a:defRPr>
            </a:lvl4pPr>
          </a:lstStyle>
          <a:p>
            <a:pPr lvl="0"/>
            <a:r>
              <a:rPr lang="es-ES_tradnl" dirty="0"/>
              <a:t>Haga clic para modificar el estilo de texto del patrón</a:t>
            </a:r>
          </a:p>
        </p:txBody>
      </p:sp>
      <p:pic>
        <p:nvPicPr>
          <p:cNvPr id="11" name="Picture 13" descr="Complemento-Logo-Gobierno-160x14px.png">
            <a:extLst>
              <a:ext uri="{FF2B5EF4-FFF2-40B4-BE49-F238E27FC236}">
                <a16:creationId xmlns="" xmlns:a16="http://schemas.microsoft.com/office/drawing/2014/main" id="{617B6BDB-BBDA-E747-840E-B9A44E1CF39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4431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93884" y="312718"/>
            <a:ext cx="6415627" cy="988767"/>
          </a:xfrm>
        </p:spPr>
        <p:txBody>
          <a:bodyPr anchor="t">
            <a:normAutofit/>
          </a:bodyPr>
          <a:lstStyle>
            <a:lvl1pPr algn="l">
              <a:defRPr sz="4000" b="1">
                <a:solidFill>
                  <a:srgbClr val="2C4C8C"/>
                </a:solidFill>
              </a:defRPr>
            </a:lvl1pPr>
          </a:lstStyle>
          <a:p>
            <a:r>
              <a:rPr lang="es-ES_tradnl"/>
              <a:t>Clic para editar título</a:t>
            </a:r>
            <a:endParaRPr lang="es-ES"/>
          </a:p>
        </p:txBody>
      </p:sp>
      <p:sp>
        <p:nvSpPr>
          <p:cNvPr id="3" name="Marcador de contenido 2"/>
          <p:cNvSpPr>
            <a:spLocks noGrp="1"/>
          </p:cNvSpPr>
          <p:nvPr>
            <p:ph sz="half" idx="1"/>
          </p:nvPr>
        </p:nvSpPr>
        <p:spPr>
          <a:xfrm>
            <a:off x="7299087"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12" name="Marcador de texto 2"/>
          <p:cNvSpPr>
            <a:spLocks noGrp="1"/>
          </p:cNvSpPr>
          <p:nvPr>
            <p:ph idx="13" hasCustomPrompt="1"/>
          </p:nvPr>
        </p:nvSpPr>
        <p:spPr>
          <a:xfrm>
            <a:off x="593884" y="1837760"/>
            <a:ext cx="6415627" cy="5153522"/>
          </a:xfrm>
          <a:prstGeom prst="rect">
            <a:avLst/>
          </a:prstGeom>
        </p:spPr>
        <p:txBody>
          <a:bodyPr vert="horz" lIns="112489" tIns="56245" rIns="112489" bIns="56245" rtlCol="0">
            <a:normAutofit/>
          </a:bodyPr>
          <a:lstStyle>
            <a:lvl1pPr marL="685800" indent="-685800" algn="l">
              <a:buFont typeface="Arial"/>
              <a:buChar char="•"/>
              <a:defRPr sz="3900"/>
            </a:lvl1pPr>
            <a:lvl2pPr>
              <a:defRPr sz="3400">
                <a:latin typeface="Calibri"/>
                <a:cs typeface="Calibri"/>
              </a:defRPr>
            </a:lvl2pPr>
            <a:lvl3pPr marL="457200" indent="-457200">
              <a:buFont typeface="Arial"/>
              <a:buChar char="•"/>
              <a:defRPr sz="3000">
                <a:latin typeface="Calibri"/>
                <a:cs typeface="Calibri"/>
              </a:defRPr>
            </a:lvl3pPr>
            <a:lvl4pPr>
              <a:defRPr sz="2400">
                <a:latin typeface="Calibri"/>
                <a:cs typeface="Calibri"/>
              </a:defRPr>
            </a:lvl4pPr>
          </a:lstStyle>
          <a:p>
            <a:pPr lvl="0"/>
            <a:r>
              <a:rPr lang="es-ES_tradnl" dirty="0"/>
              <a:t>Haga clic para modificar el estilo de texto del patrón</a:t>
            </a:r>
          </a:p>
        </p:txBody>
      </p:sp>
      <p:pic>
        <p:nvPicPr>
          <p:cNvPr id="10" name="Picture 13" descr="Complemento-Logo-Gobierno-160x14px.png">
            <a:extLst>
              <a:ext uri="{FF2B5EF4-FFF2-40B4-BE49-F238E27FC236}">
                <a16:creationId xmlns="" xmlns:a16="http://schemas.microsoft.com/office/drawing/2014/main" id="{76D8A428-9296-3043-A65D-443D153AF1A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42545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p:cNvSpPr/>
          <p:nvPr userDrawn="1"/>
        </p:nvSpPr>
        <p:spPr>
          <a:xfrm>
            <a:off x="0" y="0"/>
            <a:ext cx="12188825"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93884" y="312718"/>
            <a:ext cx="10689908" cy="1301486"/>
          </a:xfrm>
        </p:spPr>
        <p:txBody>
          <a:bodyPr anchor="t"/>
          <a:lstStyle>
            <a:lvl1pPr algn="l">
              <a:defRPr b="1">
                <a:solidFill>
                  <a:srgbClr val="FFFFFF"/>
                </a:solidFill>
              </a:defRPr>
            </a:lvl1pPr>
          </a:lstStyle>
          <a:p>
            <a:r>
              <a:rPr lang="es-ES_tradnl"/>
              <a:t>Clic para editar título</a:t>
            </a:r>
            <a:endParaRPr lang="es-ES"/>
          </a:p>
        </p:txBody>
      </p:sp>
      <p:sp>
        <p:nvSpPr>
          <p:cNvPr id="3" name="Marcador de texto 2"/>
          <p:cNvSpPr>
            <a:spLocks noGrp="1"/>
          </p:cNvSpPr>
          <p:nvPr>
            <p:ph type="body" idx="1"/>
          </p:nvPr>
        </p:nvSpPr>
        <p:spPr>
          <a:xfrm>
            <a:off x="593884" y="1826373"/>
            <a:ext cx="5248036" cy="728470"/>
          </a:xfrm>
        </p:spPr>
        <p:txBody>
          <a:bodyPr anchor="ctr">
            <a:noAutofit/>
          </a:bodyPr>
          <a:lstStyle>
            <a:lvl1pPr marL="0" indent="0">
              <a:buNone/>
              <a:defRPr sz="2800" b="1"/>
            </a:lvl1pPr>
            <a:lvl2pPr marL="562447" indent="0">
              <a:buNone/>
              <a:defRPr sz="2500" b="1"/>
            </a:lvl2pPr>
            <a:lvl3pPr marL="1124895" indent="0">
              <a:buNone/>
              <a:defRPr sz="2200" b="1"/>
            </a:lvl3pPr>
            <a:lvl4pPr marL="1687342" indent="0">
              <a:buNone/>
              <a:defRPr sz="2000" b="1"/>
            </a:lvl4pPr>
            <a:lvl5pPr marL="2249790" indent="0">
              <a:buNone/>
              <a:defRPr sz="2000" b="1"/>
            </a:lvl5pPr>
            <a:lvl6pPr marL="2812237" indent="0">
              <a:buNone/>
              <a:defRPr sz="2000" b="1"/>
            </a:lvl6pPr>
            <a:lvl7pPr marL="3374685" indent="0">
              <a:buNone/>
              <a:defRPr sz="2000" b="1"/>
            </a:lvl7pPr>
            <a:lvl8pPr marL="3937132" indent="0">
              <a:buNone/>
              <a:defRPr sz="2000" b="1"/>
            </a:lvl8pPr>
            <a:lvl9pPr marL="4499580" indent="0">
              <a:buNone/>
              <a:defRPr sz="20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593884" y="2554843"/>
            <a:ext cx="5248036" cy="4499164"/>
          </a:xfrm>
        </p:spPr>
        <p:txBody>
          <a:bodyPr/>
          <a:lstStyle>
            <a:lvl1pPr>
              <a:defRPr sz="24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6033695" y="1826373"/>
            <a:ext cx="5250097" cy="728470"/>
          </a:xfrm>
        </p:spPr>
        <p:txBody>
          <a:bodyPr anchor="ctr">
            <a:noAutofit/>
          </a:bodyPr>
          <a:lstStyle>
            <a:lvl1pPr marL="0" indent="0">
              <a:buNone/>
              <a:defRPr sz="2800" b="1"/>
            </a:lvl1pPr>
            <a:lvl2pPr marL="562447" indent="0">
              <a:buNone/>
              <a:defRPr sz="2500" b="1"/>
            </a:lvl2pPr>
            <a:lvl3pPr marL="1124895" indent="0">
              <a:buNone/>
              <a:defRPr sz="2200" b="1"/>
            </a:lvl3pPr>
            <a:lvl4pPr marL="1687342" indent="0">
              <a:buNone/>
              <a:defRPr sz="2000" b="1"/>
            </a:lvl4pPr>
            <a:lvl5pPr marL="2249790" indent="0">
              <a:buNone/>
              <a:defRPr sz="2000" b="1"/>
            </a:lvl5pPr>
            <a:lvl6pPr marL="2812237" indent="0">
              <a:buNone/>
              <a:defRPr sz="2000" b="1"/>
            </a:lvl6pPr>
            <a:lvl7pPr marL="3374685" indent="0">
              <a:buNone/>
              <a:defRPr sz="2000" b="1"/>
            </a:lvl7pPr>
            <a:lvl8pPr marL="3937132" indent="0">
              <a:buNone/>
              <a:defRPr sz="2000" b="1"/>
            </a:lvl8pPr>
            <a:lvl9pPr marL="4499580" indent="0">
              <a:buNone/>
              <a:defRPr sz="2000" b="1"/>
            </a:lvl9pPr>
          </a:lstStyle>
          <a:p>
            <a:pPr lvl="0"/>
            <a:r>
              <a:rPr lang="es-ES_tradnl" dirty="0"/>
              <a:t>Haga clic para modificar el estilo de texto del patrón</a:t>
            </a:r>
          </a:p>
        </p:txBody>
      </p:sp>
      <p:sp>
        <p:nvSpPr>
          <p:cNvPr id="6" name="Marcador de contenido 5"/>
          <p:cNvSpPr>
            <a:spLocks noGrp="1"/>
          </p:cNvSpPr>
          <p:nvPr>
            <p:ph sz="quarter" idx="4"/>
          </p:nvPr>
        </p:nvSpPr>
        <p:spPr>
          <a:xfrm>
            <a:off x="6033695" y="2554843"/>
            <a:ext cx="5250097" cy="4499164"/>
          </a:xfrm>
        </p:spPr>
        <p:txBody>
          <a:bodyPr/>
          <a:lstStyle>
            <a:lvl1pPr>
              <a:defRPr sz="24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13" name="Picture 13" descr="Complemento-Logo-Gobierno-160x14px.png">
            <a:extLst>
              <a:ext uri="{FF2B5EF4-FFF2-40B4-BE49-F238E27FC236}">
                <a16:creationId xmlns="" xmlns:a16="http://schemas.microsoft.com/office/drawing/2014/main" id="{3ED249E3-869E-9E48-A5B2-B8A254DA23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391988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1713809D-2C2B-A541-8A7E-852773934043}"/>
              </a:ext>
            </a:extLst>
          </p:cNvPr>
          <p:cNvPicPr>
            <a:picLocks noChangeAspect="1"/>
          </p:cNvPicPr>
          <p:nvPr userDrawn="1"/>
        </p:nvPicPr>
        <p:blipFill>
          <a:blip r:embed="rId2"/>
          <a:stretch>
            <a:fillRect/>
          </a:stretch>
        </p:blipFill>
        <p:spPr>
          <a:xfrm>
            <a:off x="731837" y="6019005"/>
            <a:ext cx="10500949" cy="1429541"/>
          </a:xfrm>
          <a:prstGeom prst="rect">
            <a:avLst/>
          </a:prstGeom>
        </p:spPr>
      </p:pic>
      <p:pic>
        <p:nvPicPr>
          <p:cNvPr id="9" name="Imagen 8">
            <a:extLst>
              <a:ext uri="{FF2B5EF4-FFF2-40B4-BE49-F238E27FC236}">
                <a16:creationId xmlns="" xmlns:a16="http://schemas.microsoft.com/office/drawing/2014/main" id="{9FFD2B72-AD50-9842-AE2D-B46EC298C094}"/>
              </a:ext>
            </a:extLst>
          </p:cNvPr>
          <p:cNvPicPr>
            <a:picLocks noChangeAspect="1"/>
          </p:cNvPicPr>
          <p:nvPr userDrawn="1"/>
        </p:nvPicPr>
        <p:blipFill>
          <a:blip r:embed="rId3"/>
          <a:stretch>
            <a:fillRect/>
          </a:stretch>
        </p:blipFill>
        <p:spPr>
          <a:xfrm>
            <a:off x="4068013" y="2771775"/>
            <a:ext cx="3714296" cy="1821743"/>
          </a:xfrm>
          <a:prstGeom prst="rect">
            <a:avLst/>
          </a:prstGeom>
        </p:spPr>
      </p:pic>
    </p:spTree>
    <p:extLst>
      <p:ext uri="{BB962C8B-B14F-4D97-AF65-F5344CB8AC3E}">
        <p14:creationId xmlns:p14="http://schemas.microsoft.com/office/powerpoint/2010/main" val="180735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93884" y="312718"/>
            <a:ext cx="10689908" cy="1301486"/>
          </a:xfrm>
          <a:prstGeom prst="rect">
            <a:avLst/>
          </a:prstGeom>
        </p:spPr>
        <p:txBody>
          <a:bodyPr vert="horz" lIns="112489" tIns="56245" rIns="112489" bIns="56245"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593884" y="1822080"/>
            <a:ext cx="10689908" cy="5153522"/>
          </a:xfrm>
          <a:prstGeom prst="rect">
            <a:avLst/>
          </a:prstGeom>
        </p:spPr>
        <p:txBody>
          <a:bodyPr vert="horz" lIns="112489" tIns="56245" rIns="112489" bIns="56245"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593884" y="7237706"/>
            <a:ext cx="2771458" cy="415752"/>
          </a:xfrm>
          <a:prstGeom prst="rect">
            <a:avLst/>
          </a:prstGeom>
        </p:spPr>
        <p:txBody>
          <a:bodyPr vert="horz" lIns="112489" tIns="56245" rIns="112489" bIns="56245" rtlCol="0" anchor="ctr"/>
          <a:lstStyle>
            <a:lvl1pPr algn="l">
              <a:defRPr sz="1500">
                <a:solidFill>
                  <a:schemeClr val="tx1">
                    <a:tint val="75000"/>
                  </a:schemeClr>
                </a:solidFill>
              </a:defRPr>
            </a:lvl1pPr>
          </a:lstStyle>
          <a:p>
            <a:fld id="{436F48D0-D386-F140-BC0A-DE1CABA4CDC7}" type="datetimeFigureOut">
              <a:rPr lang="es-ES" smtClean="0"/>
              <a:t>09/07/2019</a:t>
            </a:fld>
            <a:endParaRPr lang="es-ES"/>
          </a:p>
        </p:txBody>
      </p:sp>
      <p:sp>
        <p:nvSpPr>
          <p:cNvPr id="5" name="Marcador de pie de página 4"/>
          <p:cNvSpPr>
            <a:spLocks noGrp="1"/>
          </p:cNvSpPr>
          <p:nvPr>
            <p:ph type="ftr" sz="quarter" idx="3"/>
          </p:nvPr>
        </p:nvSpPr>
        <p:spPr>
          <a:xfrm>
            <a:off x="4058206" y="7237706"/>
            <a:ext cx="3761264" cy="415752"/>
          </a:xfrm>
          <a:prstGeom prst="rect">
            <a:avLst/>
          </a:prstGeom>
        </p:spPr>
        <p:txBody>
          <a:bodyPr vert="horz" lIns="112489" tIns="56245" rIns="112489" bIns="56245" rtlCol="0" anchor="ctr"/>
          <a:lstStyle>
            <a:lvl1pPr algn="ctr">
              <a:defRPr sz="15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512334" y="7237706"/>
            <a:ext cx="2771458" cy="415752"/>
          </a:xfrm>
          <a:prstGeom prst="rect">
            <a:avLst/>
          </a:prstGeom>
        </p:spPr>
        <p:txBody>
          <a:bodyPr vert="horz" lIns="112489" tIns="56245" rIns="112489" bIns="56245" rtlCol="0" anchor="ctr"/>
          <a:lstStyle>
            <a:lvl1pPr algn="r">
              <a:defRPr sz="1500">
                <a:solidFill>
                  <a:schemeClr val="tx1">
                    <a:tint val="75000"/>
                  </a:schemeClr>
                </a:solidFill>
              </a:defRPr>
            </a:lvl1pPr>
          </a:lstStyle>
          <a:p>
            <a:fld id="{A5C07854-5512-0348-BDBD-01B9F377EAB7}" type="slidenum">
              <a:rPr lang="es-ES" smtClean="0"/>
              <a:t>‹Nº›</a:t>
            </a:fld>
            <a:endParaRPr lang="es-ES"/>
          </a:p>
        </p:txBody>
      </p:sp>
    </p:spTree>
    <p:extLst>
      <p:ext uri="{BB962C8B-B14F-4D97-AF65-F5344CB8AC3E}">
        <p14:creationId xmlns:p14="http://schemas.microsoft.com/office/powerpoint/2010/main" val="114664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63" r:id="rId5"/>
    <p:sldLayoutId id="2147483662" r:id="rId6"/>
    <p:sldLayoutId id="2147483664" r:id="rId7"/>
    <p:sldLayoutId id="2147483653" r:id="rId8"/>
    <p:sldLayoutId id="2147483658" r:id="rId9"/>
  </p:sldLayoutIdLst>
  <p:txStyles>
    <p:titleStyle>
      <a:lvl1pPr algn="ctr" defTabSz="562447" rtl="0" eaLnBrk="1" latinLnBrk="0" hangingPunct="1">
        <a:spcBef>
          <a:spcPct val="0"/>
        </a:spcBef>
        <a:buNone/>
        <a:defRPr sz="5400" kern="1200">
          <a:solidFill>
            <a:schemeClr val="tx1"/>
          </a:solidFill>
          <a:latin typeface="+mj-lt"/>
          <a:ea typeface="+mj-ea"/>
          <a:cs typeface="+mj-cs"/>
        </a:defRPr>
      </a:lvl1pPr>
    </p:titleStyle>
    <p:bodyStyle>
      <a:lvl1pPr marL="421836" indent="-421836" algn="l" defTabSz="562447" rtl="0" eaLnBrk="1" latinLnBrk="0" hangingPunct="1">
        <a:spcBef>
          <a:spcPct val="20000"/>
        </a:spcBef>
        <a:buFont typeface="Arial"/>
        <a:buChar char="•"/>
        <a:defRPr sz="3900" kern="1200">
          <a:solidFill>
            <a:schemeClr val="tx1"/>
          </a:solidFill>
          <a:latin typeface="+mn-lt"/>
          <a:ea typeface="+mn-ea"/>
          <a:cs typeface="+mn-cs"/>
        </a:defRPr>
      </a:lvl1pPr>
      <a:lvl2pPr marL="913977" indent="-351530" algn="l" defTabSz="562447" rtl="0" eaLnBrk="1" latinLnBrk="0" hangingPunct="1">
        <a:spcBef>
          <a:spcPct val="20000"/>
        </a:spcBef>
        <a:buFont typeface="Arial"/>
        <a:buChar char="–"/>
        <a:defRPr sz="3400" kern="1200">
          <a:solidFill>
            <a:schemeClr val="tx1"/>
          </a:solidFill>
          <a:latin typeface="+mn-lt"/>
          <a:ea typeface="+mn-ea"/>
          <a:cs typeface="+mn-cs"/>
        </a:defRPr>
      </a:lvl2pPr>
      <a:lvl3pPr marL="1406119" indent="-281224" algn="l" defTabSz="562447" rtl="0" eaLnBrk="1" latinLnBrk="0" hangingPunct="1">
        <a:spcBef>
          <a:spcPct val="20000"/>
        </a:spcBef>
        <a:buFont typeface="Arial"/>
        <a:buChar char="•"/>
        <a:defRPr sz="3000" kern="1200">
          <a:solidFill>
            <a:schemeClr val="tx1"/>
          </a:solidFill>
          <a:latin typeface="+mn-lt"/>
          <a:ea typeface="+mn-ea"/>
          <a:cs typeface="+mn-cs"/>
        </a:defRPr>
      </a:lvl3pPr>
      <a:lvl4pPr marL="1968566" indent="-281224" algn="l" defTabSz="562447" rtl="0" eaLnBrk="1" latinLnBrk="0" hangingPunct="1">
        <a:spcBef>
          <a:spcPct val="20000"/>
        </a:spcBef>
        <a:buFont typeface="Arial"/>
        <a:buChar char="–"/>
        <a:defRPr sz="2500" kern="1200">
          <a:solidFill>
            <a:schemeClr val="tx1"/>
          </a:solidFill>
          <a:latin typeface="+mn-lt"/>
          <a:ea typeface="+mn-ea"/>
          <a:cs typeface="+mn-cs"/>
        </a:defRPr>
      </a:lvl4pPr>
      <a:lvl5pPr marL="2531013" indent="-281224" algn="l" defTabSz="562447" rtl="0" eaLnBrk="1" latinLnBrk="0" hangingPunct="1">
        <a:spcBef>
          <a:spcPct val="20000"/>
        </a:spcBef>
        <a:buFont typeface="Arial"/>
        <a:buChar char="»"/>
        <a:defRPr sz="2500" kern="1200">
          <a:solidFill>
            <a:schemeClr val="tx1"/>
          </a:solidFill>
          <a:latin typeface="+mn-lt"/>
          <a:ea typeface="+mn-ea"/>
          <a:cs typeface="+mn-cs"/>
        </a:defRPr>
      </a:lvl5pPr>
      <a:lvl6pPr marL="3093461" indent="-281224" algn="l" defTabSz="562447" rtl="0" eaLnBrk="1" latinLnBrk="0" hangingPunct="1">
        <a:spcBef>
          <a:spcPct val="20000"/>
        </a:spcBef>
        <a:buFont typeface="Arial"/>
        <a:buChar char="•"/>
        <a:defRPr sz="2500" kern="1200">
          <a:solidFill>
            <a:schemeClr val="tx1"/>
          </a:solidFill>
          <a:latin typeface="+mn-lt"/>
          <a:ea typeface="+mn-ea"/>
          <a:cs typeface="+mn-cs"/>
        </a:defRPr>
      </a:lvl6pPr>
      <a:lvl7pPr marL="3655908" indent="-281224" algn="l" defTabSz="562447" rtl="0" eaLnBrk="1" latinLnBrk="0" hangingPunct="1">
        <a:spcBef>
          <a:spcPct val="20000"/>
        </a:spcBef>
        <a:buFont typeface="Arial"/>
        <a:buChar char="•"/>
        <a:defRPr sz="2500" kern="1200">
          <a:solidFill>
            <a:schemeClr val="tx1"/>
          </a:solidFill>
          <a:latin typeface="+mn-lt"/>
          <a:ea typeface="+mn-ea"/>
          <a:cs typeface="+mn-cs"/>
        </a:defRPr>
      </a:lvl7pPr>
      <a:lvl8pPr marL="4218356" indent="-281224" algn="l" defTabSz="562447" rtl="0" eaLnBrk="1" latinLnBrk="0" hangingPunct="1">
        <a:spcBef>
          <a:spcPct val="20000"/>
        </a:spcBef>
        <a:buFont typeface="Arial"/>
        <a:buChar char="•"/>
        <a:defRPr sz="2500" kern="1200">
          <a:solidFill>
            <a:schemeClr val="tx1"/>
          </a:solidFill>
          <a:latin typeface="+mn-lt"/>
          <a:ea typeface="+mn-ea"/>
          <a:cs typeface="+mn-cs"/>
        </a:defRPr>
      </a:lvl8pPr>
      <a:lvl9pPr marL="4780803" indent="-281224" algn="l" defTabSz="562447"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s-ES"/>
      </a:defPPr>
      <a:lvl1pPr marL="0" algn="l" defTabSz="562447" rtl="0" eaLnBrk="1" latinLnBrk="0" hangingPunct="1">
        <a:defRPr sz="2200" kern="1200">
          <a:solidFill>
            <a:schemeClr val="tx1"/>
          </a:solidFill>
          <a:latin typeface="+mn-lt"/>
          <a:ea typeface="+mn-ea"/>
          <a:cs typeface="+mn-cs"/>
        </a:defRPr>
      </a:lvl1pPr>
      <a:lvl2pPr marL="562447" algn="l" defTabSz="562447" rtl="0" eaLnBrk="1" latinLnBrk="0" hangingPunct="1">
        <a:defRPr sz="2200" kern="1200">
          <a:solidFill>
            <a:schemeClr val="tx1"/>
          </a:solidFill>
          <a:latin typeface="+mn-lt"/>
          <a:ea typeface="+mn-ea"/>
          <a:cs typeface="+mn-cs"/>
        </a:defRPr>
      </a:lvl2pPr>
      <a:lvl3pPr marL="1124895" algn="l" defTabSz="562447" rtl="0" eaLnBrk="1" latinLnBrk="0" hangingPunct="1">
        <a:defRPr sz="2200" kern="1200">
          <a:solidFill>
            <a:schemeClr val="tx1"/>
          </a:solidFill>
          <a:latin typeface="+mn-lt"/>
          <a:ea typeface="+mn-ea"/>
          <a:cs typeface="+mn-cs"/>
        </a:defRPr>
      </a:lvl3pPr>
      <a:lvl4pPr marL="1687342" algn="l" defTabSz="562447" rtl="0" eaLnBrk="1" latinLnBrk="0" hangingPunct="1">
        <a:defRPr sz="2200" kern="1200">
          <a:solidFill>
            <a:schemeClr val="tx1"/>
          </a:solidFill>
          <a:latin typeface="+mn-lt"/>
          <a:ea typeface="+mn-ea"/>
          <a:cs typeface="+mn-cs"/>
        </a:defRPr>
      </a:lvl4pPr>
      <a:lvl5pPr marL="2249790" algn="l" defTabSz="562447" rtl="0" eaLnBrk="1" latinLnBrk="0" hangingPunct="1">
        <a:defRPr sz="2200" kern="1200">
          <a:solidFill>
            <a:schemeClr val="tx1"/>
          </a:solidFill>
          <a:latin typeface="+mn-lt"/>
          <a:ea typeface="+mn-ea"/>
          <a:cs typeface="+mn-cs"/>
        </a:defRPr>
      </a:lvl5pPr>
      <a:lvl6pPr marL="2812237" algn="l" defTabSz="562447" rtl="0" eaLnBrk="1" latinLnBrk="0" hangingPunct="1">
        <a:defRPr sz="2200" kern="1200">
          <a:solidFill>
            <a:schemeClr val="tx1"/>
          </a:solidFill>
          <a:latin typeface="+mn-lt"/>
          <a:ea typeface="+mn-ea"/>
          <a:cs typeface="+mn-cs"/>
        </a:defRPr>
      </a:lvl6pPr>
      <a:lvl7pPr marL="3374685" algn="l" defTabSz="562447" rtl="0" eaLnBrk="1" latinLnBrk="0" hangingPunct="1">
        <a:defRPr sz="2200" kern="1200">
          <a:solidFill>
            <a:schemeClr val="tx1"/>
          </a:solidFill>
          <a:latin typeface="+mn-lt"/>
          <a:ea typeface="+mn-ea"/>
          <a:cs typeface="+mn-cs"/>
        </a:defRPr>
      </a:lvl7pPr>
      <a:lvl8pPr marL="3937132" algn="l" defTabSz="562447" rtl="0" eaLnBrk="1" latinLnBrk="0" hangingPunct="1">
        <a:defRPr sz="2200" kern="1200">
          <a:solidFill>
            <a:schemeClr val="tx1"/>
          </a:solidFill>
          <a:latin typeface="+mn-lt"/>
          <a:ea typeface="+mn-ea"/>
          <a:cs typeface="+mn-cs"/>
        </a:defRPr>
      </a:lvl8pPr>
      <a:lvl9pPr marL="4499580" algn="l" defTabSz="56244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49776" y="3016684"/>
            <a:ext cx="6435436" cy="523220"/>
          </a:xfrm>
          <a:prstGeom prst="rect">
            <a:avLst/>
          </a:prstGeom>
          <a:noFill/>
        </p:spPr>
        <p:txBody>
          <a:bodyPr wrap="square" rtlCol="0">
            <a:spAutoFit/>
          </a:bodyPr>
          <a:lstStyle>
            <a:defPPr>
              <a:defRPr lang="es-ES"/>
            </a:defPPr>
            <a:lvl1pPr algn="ctr">
              <a:defRPr sz="28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s-CL" dirty="0" smtClean="0"/>
              <a:t>CAMBIO CLIMÁTICO</a:t>
            </a:r>
            <a:endParaRPr lang="es-CL" dirty="0"/>
          </a:p>
        </p:txBody>
      </p:sp>
      <p:sp>
        <p:nvSpPr>
          <p:cNvPr id="7" name="Subtítulo 2"/>
          <p:cNvSpPr txBox="1">
            <a:spLocks/>
          </p:cNvSpPr>
          <p:nvPr/>
        </p:nvSpPr>
        <p:spPr>
          <a:xfrm>
            <a:off x="3728721" y="3682540"/>
            <a:ext cx="4097867" cy="954107"/>
          </a:xfrm>
          <a:prstGeom prst="rect">
            <a:avLst/>
          </a:prstGeom>
          <a:noFill/>
        </p:spPr>
        <p:txBody>
          <a:bodyPr wrap="square" rtlCol="0">
            <a:spAutoFit/>
          </a:bodyPr>
          <a:lstStyle>
            <a:defPPr>
              <a:defRPr lang="es-ES"/>
            </a:defPPr>
            <a:lvl1pPr algn="ctr">
              <a:defRPr sz="2800">
                <a:solidFill>
                  <a:schemeClr val="tx2"/>
                </a:solidFill>
                <a:latin typeface="Verdana" panose="020B0604030504040204" pitchFamily="34" charset="0"/>
                <a:ea typeface="Verdana" panose="020B0604030504040204" pitchFamily="34" charset="0"/>
                <a:cs typeface="Verdana" panose="020B0604030504040204" pitchFamily="34" charset="0"/>
              </a:defRPr>
            </a:lvl1pPr>
            <a:lvl5pPr marL="0" lvl="4" algn="ctr">
              <a:defRPr>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r>
              <a:rPr lang="es-CL" dirty="0"/>
              <a:t>6° básico</a:t>
            </a:r>
          </a:p>
          <a:p>
            <a:r>
              <a:rPr lang="es-CL" dirty="0"/>
              <a:t>Ciencias Naturales</a:t>
            </a:r>
          </a:p>
        </p:txBody>
      </p:sp>
      <p:sp>
        <p:nvSpPr>
          <p:cNvPr id="8" name="Subtítulo 2"/>
          <p:cNvSpPr txBox="1">
            <a:spLocks/>
          </p:cNvSpPr>
          <p:nvPr/>
        </p:nvSpPr>
        <p:spPr>
          <a:xfrm>
            <a:off x="1428750" y="5346996"/>
            <a:ext cx="8972550" cy="738664"/>
          </a:xfrm>
          <a:prstGeom prst="rect">
            <a:avLst/>
          </a:prstGeom>
          <a:noFill/>
        </p:spPr>
        <p:txBody>
          <a:bodyPr wrap="square" rtlCol="0">
            <a:spAutoFit/>
          </a:bodyPr>
          <a:lstStyle>
            <a:defPPr>
              <a:defRPr lang="es-ES"/>
            </a:defPPr>
            <a:lvl1pPr algn="ctr">
              <a:defRPr sz="2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lvl="4" algn="ct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Presentación creada el año 2017 para apoyar la labor de docentes y educadores, y puesta a disposición en el Repositorio de Educación Ambiental del Ministerio del Medio Ambiente.</a:t>
            </a:r>
          </a:p>
          <a:p>
            <a:pPr marL="0" lvl="4" algn="ctr"/>
            <a:r>
              <a:rPr lang="es-MX"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Puede ser utilizada y modificada haciendo referencia al Ministerio.</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253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lamada de nube 4"/>
          <p:cNvSpPr/>
          <p:nvPr/>
        </p:nvSpPr>
        <p:spPr>
          <a:xfrm>
            <a:off x="1272208" y="284923"/>
            <a:ext cx="6770356" cy="2319130"/>
          </a:xfrm>
          <a:prstGeom prst="cloudCallout">
            <a:avLst>
              <a:gd name="adj1" fmla="val 25828"/>
              <a:gd name="adj2" fmla="val 69952"/>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atin typeface="Verdana" panose="020B0604030504040204" pitchFamily="34" charset="0"/>
                <a:ea typeface="Verdana" panose="020B0604030504040204" pitchFamily="34" charset="0"/>
                <a:cs typeface="Verdana" panose="020B0604030504040204" pitchFamily="34" charset="0"/>
              </a:rPr>
              <a:t>¿Y por qué se dice que el clima está cambiando?</a:t>
            </a:r>
          </a:p>
        </p:txBody>
      </p:sp>
      <p:pic>
        <p:nvPicPr>
          <p:cNvPr id="4" name="Marcador de contenido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09799" y="1113982"/>
            <a:ext cx="11901056" cy="6694932"/>
          </a:xfrm>
        </p:spPr>
      </p:pic>
    </p:spTree>
    <p:extLst>
      <p:ext uri="{BB962C8B-B14F-4D97-AF65-F5344CB8AC3E}">
        <p14:creationId xmlns:p14="http://schemas.microsoft.com/office/powerpoint/2010/main" val="3213057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84554" y="202171"/>
            <a:ext cx="10654006" cy="1143000"/>
          </a:xfrm>
        </p:spPr>
        <p:txBody>
          <a:bodyPr vert="horz" lIns="112489" tIns="56245" rIns="112489" bIns="56245" rtlCol="0" anchor="ctr">
            <a:noAutofit/>
          </a:bodyPr>
          <a:lstStyle/>
          <a:p>
            <a:pPr algn="l" defTabSz="457200" fontAlgn="base">
              <a:spcAft>
                <a:spcPct val="0"/>
              </a:spcAft>
            </a:pPr>
            <a:r>
              <a:rPr lang="es-CL" sz="3000" b="1" dirty="0">
                <a:solidFill>
                  <a:schemeClr val="bg1"/>
                </a:solidFill>
                <a:latin typeface="Verdana"/>
                <a:ea typeface="ヒラギノ角ゴ Pro W3" charset="-128"/>
                <a:cs typeface="Verdana"/>
              </a:rPr>
              <a:t>Principales causas del cambio climático</a:t>
            </a:r>
          </a:p>
        </p:txBody>
      </p:sp>
      <p:pic>
        <p:nvPicPr>
          <p:cNvPr id="3" name="Imagen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04298" y="2169070"/>
            <a:ext cx="2496457" cy="1654628"/>
          </a:xfrm>
          <a:prstGeom prst="rect">
            <a:avLst/>
          </a:prstGeom>
          <a:ln>
            <a:solidFill>
              <a:schemeClr val="tx1"/>
            </a:solidFill>
          </a:ln>
        </p:spPr>
      </p:pic>
      <p:pic>
        <p:nvPicPr>
          <p:cNvPr id="4" name="Picture 2" descr="TermoelÃ©ctrica, GeneraciÃ³n, Plan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a:stretch/>
        </p:blipFill>
        <p:spPr bwMode="auto">
          <a:xfrm>
            <a:off x="1209357" y="2169070"/>
            <a:ext cx="2496457" cy="16554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CuadroTexto 3"/>
          <p:cNvSpPr txBox="1"/>
          <p:nvPr/>
        </p:nvSpPr>
        <p:spPr>
          <a:xfrm>
            <a:off x="7754245" y="4011505"/>
            <a:ext cx="1499128" cy="400110"/>
          </a:xfrm>
          <a:prstGeom prst="rect">
            <a:avLst/>
          </a:prstGeom>
          <a:noFill/>
        </p:spPr>
        <p:txBody>
          <a:bodyPr wrap="non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Ganadería</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8"/>
          <p:cNvSpPr txBox="1"/>
          <p:nvPr/>
        </p:nvSpPr>
        <p:spPr>
          <a:xfrm>
            <a:off x="4480269" y="4011505"/>
            <a:ext cx="1949573" cy="400110"/>
          </a:xfrm>
          <a:prstGeom prst="rect">
            <a:avLst/>
          </a:prstGeom>
          <a:noFill/>
        </p:spPr>
        <p:txBody>
          <a:bodyPr wrap="none" rtlCol="0">
            <a:spAutoFit/>
          </a:bodyPr>
          <a:lstStyle/>
          <a:p>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Deforestación</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9"/>
          <p:cNvSpPr txBox="1"/>
          <p:nvPr/>
        </p:nvSpPr>
        <p:spPr>
          <a:xfrm>
            <a:off x="1209356" y="4011506"/>
            <a:ext cx="2496457" cy="1015663"/>
          </a:xfrm>
          <a:prstGeom prst="rect">
            <a:avLst/>
          </a:prstGeom>
          <a:noFill/>
        </p:spPr>
        <p:txBody>
          <a:bodyPr wrap="squar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Quema de combustibles fósiles</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4" descr="Resultado de imagen para agricultur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829397" y="5315054"/>
            <a:ext cx="2533370" cy="16719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uadroTexto 11"/>
          <p:cNvSpPr txBox="1"/>
          <p:nvPr/>
        </p:nvSpPr>
        <p:spPr>
          <a:xfrm>
            <a:off x="3303075" y="7090669"/>
            <a:ext cx="1586012" cy="400110"/>
          </a:xfrm>
          <a:prstGeom prst="rect">
            <a:avLst/>
          </a:prstGeom>
          <a:noFill/>
        </p:spPr>
        <p:txBody>
          <a:bodyPr wrap="non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Agricultura</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8" descr="Resultado de imagen para relleno sanitari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914241" y="5332396"/>
            <a:ext cx="2482554" cy="1654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CuadroTexto 14"/>
          <p:cNvSpPr txBox="1"/>
          <p:nvPr/>
        </p:nvSpPr>
        <p:spPr>
          <a:xfrm>
            <a:off x="6494055" y="7090952"/>
            <a:ext cx="1322926" cy="400110"/>
          </a:xfrm>
          <a:prstGeom prst="rect">
            <a:avLst/>
          </a:prstGeom>
          <a:noFill/>
        </p:spPr>
        <p:txBody>
          <a:bodyPr wrap="non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Residuos</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2" descr="paisaje Ã¡rbol naturaleza bosque desierto madera Francia otoÃ±o canon temporada ecologÃ­a Paisaje Bois Humedal Francia Nordpasdecalais Arbol Ãrbol 5d bosque Strom Frankreich Baum habitat Abattage fa Albero auge Puu Tre Ef24105mmf4lisusm Copac Pasdecalais Flickraward Arvore Trd Treet Drvo Colonia Vimy Drzewo Crann Ci Industria maderera deforestaciÃ³n entorno natural FenÃ³meno atmosfÃ©rico Planta leÃ±os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085" y="2169070"/>
            <a:ext cx="2481942" cy="1654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57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15687" y="201599"/>
            <a:ext cx="11462656" cy="1143000"/>
          </a:xfrm>
          <a:prstGeom prst="rect">
            <a:avLst/>
          </a:prstGeom>
          <a:extLst/>
        </p:spPr>
        <p:txBody>
          <a:bodyPr vert="horz" lIns="112489" tIns="56245" rIns="112489" bIns="56245" rtlCol="0" anchor="ctr">
            <a:noAutofit/>
          </a:bodyPr>
          <a:lstStyle>
            <a:lvl1pPr defTabSz="457200" fontAlgn="base">
              <a:spcBef>
                <a:spcPct val="0"/>
              </a:spcBef>
              <a:spcAft>
                <a:spcPct val="0"/>
              </a:spcAft>
              <a:buNone/>
              <a:defRPr sz="3000" b="1">
                <a:solidFill>
                  <a:schemeClr val="bg1"/>
                </a:solidFill>
                <a:latin typeface="Verdana"/>
                <a:ea typeface="ヒラギノ角ゴ Pro W3" charset="-128"/>
                <a:cs typeface="Verdana"/>
              </a:defRPr>
            </a:lvl1pPr>
          </a:lstStyle>
          <a:p>
            <a:r>
              <a:rPr lang="es-CL" dirty="0"/>
              <a:t>¿Que impacto tendría el cambio climático en Chile?</a:t>
            </a:r>
          </a:p>
        </p:txBody>
      </p:sp>
      <p:pic>
        <p:nvPicPr>
          <p:cNvPr id="3"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123" y="1555511"/>
            <a:ext cx="5346957" cy="5721870"/>
          </a:xfrm>
          <a:prstGeom prst="rect">
            <a:avLst/>
          </a:prstGeom>
        </p:spPr>
      </p:pic>
      <p:sp>
        <p:nvSpPr>
          <p:cNvPr id="4" name="Rectángulo 5"/>
          <p:cNvSpPr/>
          <p:nvPr/>
        </p:nvSpPr>
        <p:spPr>
          <a:xfrm>
            <a:off x="4813043" y="7287541"/>
            <a:ext cx="3439417" cy="261610"/>
          </a:xfrm>
          <a:prstGeom prst="rect">
            <a:avLst/>
          </a:prstGeom>
        </p:spPr>
        <p:txBody>
          <a:bodyPr wrap="square">
            <a:spAutoFit/>
          </a:bodyPr>
          <a:lstStyle/>
          <a:p>
            <a:pPr algn="r"/>
            <a:r>
              <a:rPr lang="es-CL" sz="1100" dirty="0"/>
              <a:t>La economía del cambio climático en Chile, CEPAL, 2012.</a:t>
            </a:r>
          </a:p>
        </p:txBody>
      </p:sp>
    </p:spTree>
    <p:extLst>
      <p:ext uri="{BB962C8B-B14F-4D97-AF65-F5344CB8AC3E}">
        <p14:creationId xmlns:p14="http://schemas.microsoft.com/office/powerpoint/2010/main" val="321305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idx="4294967295"/>
          </p:nvPr>
        </p:nvSpPr>
        <p:spPr>
          <a:xfrm>
            <a:off x="476950" y="325766"/>
            <a:ext cx="10932729" cy="705998"/>
          </a:xfrm>
        </p:spPr>
        <p:txBody>
          <a:bodyPr vert="horz" lIns="112489" tIns="56245" rIns="112489" bIns="56245" rtlCol="0" anchor="ctr">
            <a:noAutofit/>
          </a:bodyPr>
          <a:lstStyle/>
          <a:p>
            <a:pPr algn="l" defTabSz="457200" fontAlgn="base">
              <a:spcAft>
                <a:spcPct val="0"/>
              </a:spcAft>
            </a:pPr>
            <a:r>
              <a:rPr lang="es-CL" sz="3000" b="1" dirty="0">
                <a:solidFill>
                  <a:schemeClr val="bg1"/>
                </a:solidFill>
                <a:latin typeface="Verdana"/>
                <a:ea typeface="ヒラギノ角ゴ Pro W3" charset="-128"/>
                <a:cs typeface="Verdana"/>
              </a:rPr>
              <a:t>¿Cómo podemos enfrentar el cambio climático?</a:t>
            </a:r>
          </a:p>
        </p:txBody>
      </p:sp>
      <p:sp>
        <p:nvSpPr>
          <p:cNvPr id="6" name="Rectángulo redondeado 2"/>
          <p:cNvSpPr/>
          <p:nvPr/>
        </p:nvSpPr>
        <p:spPr>
          <a:xfrm>
            <a:off x="1616238" y="1820809"/>
            <a:ext cx="2531166" cy="1106557"/>
          </a:xfrm>
          <a:prstGeom prst="roundRect">
            <a:avLst/>
          </a:prstGeom>
          <a:solidFill>
            <a:srgbClr val="F79646">
              <a:alpha val="69804"/>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2800" dirty="0">
                <a:latin typeface="Verdana" panose="020B0604030504040204" pitchFamily="34" charset="0"/>
                <a:ea typeface="Verdana" panose="020B0604030504040204" pitchFamily="34" charset="0"/>
                <a:cs typeface="Verdana" panose="020B0604030504040204" pitchFamily="34" charset="0"/>
              </a:rPr>
              <a:t>Adaptación</a:t>
            </a:r>
          </a:p>
        </p:txBody>
      </p:sp>
      <p:sp>
        <p:nvSpPr>
          <p:cNvPr id="7" name="Rectángulo redondeado 7"/>
          <p:cNvSpPr/>
          <p:nvPr/>
        </p:nvSpPr>
        <p:spPr>
          <a:xfrm>
            <a:off x="6640269" y="1848594"/>
            <a:ext cx="2531166" cy="1085295"/>
          </a:xfrm>
          <a:prstGeom prst="round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2800" dirty="0">
                <a:latin typeface="Verdana" panose="020B0604030504040204" pitchFamily="34" charset="0"/>
                <a:ea typeface="Verdana" panose="020B0604030504040204" pitchFamily="34" charset="0"/>
                <a:cs typeface="Verdana" panose="020B0604030504040204" pitchFamily="34" charset="0"/>
              </a:rPr>
              <a:t>Mitigación</a:t>
            </a:r>
          </a:p>
        </p:txBody>
      </p:sp>
      <p:pic>
        <p:nvPicPr>
          <p:cNvPr id="8"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235" y="3742131"/>
            <a:ext cx="1725255" cy="1594125"/>
          </a:xfrm>
          <a:prstGeom prst="rect">
            <a:avLst/>
          </a:prstGeom>
        </p:spPr>
      </p:pic>
      <p:sp>
        <p:nvSpPr>
          <p:cNvPr id="9" name="CuadroTexto 11"/>
          <p:cNvSpPr txBox="1"/>
          <p:nvPr/>
        </p:nvSpPr>
        <p:spPr>
          <a:xfrm>
            <a:off x="8558352" y="4031361"/>
            <a:ext cx="2075752" cy="1015663"/>
          </a:xfrm>
          <a:prstGeom prst="rect">
            <a:avLst/>
          </a:prstGeom>
          <a:noFill/>
        </p:spPr>
        <p:txBody>
          <a:bodyPr wrap="squar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Uso de energía renovable</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12"/>
          <p:cNvSpPr txBox="1"/>
          <p:nvPr/>
        </p:nvSpPr>
        <p:spPr>
          <a:xfrm>
            <a:off x="7443545" y="6682714"/>
            <a:ext cx="1727890" cy="400110"/>
          </a:xfrm>
          <a:prstGeom prst="rect">
            <a:avLst/>
          </a:prstGeom>
          <a:noFill/>
        </p:spPr>
        <p:txBody>
          <a:bodyPr wrap="squar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Reforestar</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06" y="3451798"/>
            <a:ext cx="1995064" cy="1883286"/>
          </a:xfrm>
          <a:prstGeom prst="rect">
            <a:avLst/>
          </a:prstGeom>
        </p:spPr>
      </p:pic>
      <p:sp>
        <p:nvSpPr>
          <p:cNvPr id="12" name="CuadroTexto 19"/>
          <p:cNvSpPr txBox="1"/>
          <p:nvPr/>
        </p:nvSpPr>
        <p:spPr>
          <a:xfrm>
            <a:off x="214716" y="3287155"/>
            <a:ext cx="3106795" cy="400110"/>
          </a:xfrm>
          <a:prstGeom prst="rect">
            <a:avLst/>
          </a:prstGeom>
          <a:noFill/>
        </p:spPr>
        <p:txBody>
          <a:bodyPr wrap="squar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Diques fluviales</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2251" y="4660455"/>
            <a:ext cx="2611438" cy="2280094"/>
          </a:xfrm>
          <a:prstGeom prst="rect">
            <a:avLst/>
          </a:prstGeom>
        </p:spPr>
      </p:pic>
      <p:sp>
        <p:nvSpPr>
          <p:cNvPr id="14" name="CuadroTexto 21"/>
          <p:cNvSpPr txBox="1"/>
          <p:nvPr/>
        </p:nvSpPr>
        <p:spPr>
          <a:xfrm>
            <a:off x="1868871" y="6755883"/>
            <a:ext cx="3106795" cy="400110"/>
          </a:xfrm>
          <a:prstGeom prst="rect">
            <a:avLst/>
          </a:prstGeom>
          <a:noFill/>
        </p:spPr>
        <p:txBody>
          <a:bodyPr wrap="square" rtlCol="0">
            <a:spAutoFit/>
          </a:bodyPr>
          <a:lstStyle/>
          <a:p>
            <a:pPr algn="ctr"/>
            <a:r>
              <a:rPr lang="es-ES" sz="2000" dirty="0">
                <a:solidFill>
                  <a:schemeClr val="tx2"/>
                </a:solidFill>
                <a:latin typeface="Verdana" panose="020B0604030504040204" pitchFamily="34" charset="0"/>
                <a:ea typeface="Verdana" panose="020B0604030504040204" pitchFamily="34" charset="0"/>
                <a:cs typeface="Verdana" panose="020B0604030504040204" pitchFamily="34" charset="0"/>
              </a:rPr>
              <a:t>Recambio de cultivos</a:t>
            </a:r>
            <a:endParaRPr lang="es-CL"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Imagen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39046" y="5621574"/>
            <a:ext cx="3834922" cy="2207659"/>
          </a:xfrm>
          <a:prstGeom prst="rect">
            <a:avLst/>
          </a:prstGeom>
        </p:spPr>
      </p:pic>
    </p:spTree>
    <p:extLst>
      <p:ext uri="{BB962C8B-B14F-4D97-AF65-F5344CB8AC3E}">
        <p14:creationId xmlns:p14="http://schemas.microsoft.com/office/powerpoint/2010/main" val="30256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p:cNvSpPr>
            <a:spLocks noGrp="1"/>
          </p:cNvSpPr>
          <p:nvPr>
            <p:ph type="title" idx="4294967295"/>
          </p:nvPr>
        </p:nvSpPr>
        <p:spPr>
          <a:xfrm>
            <a:off x="408893" y="146457"/>
            <a:ext cx="10848387" cy="1143000"/>
          </a:xfrm>
        </p:spPr>
        <p:txBody>
          <a:bodyPr vert="horz" lIns="112489" tIns="56245" rIns="112489" bIns="56245" rtlCol="0" anchor="ctr">
            <a:noAutofit/>
          </a:bodyPr>
          <a:lstStyle/>
          <a:p>
            <a:pPr algn="l" defTabSz="457200" fontAlgn="base">
              <a:spcAft>
                <a:spcPct val="0"/>
              </a:spcAft>
            </a:pPr>
            <a:r>
              <a:rPr lang="es-CL" sz="3000" b="1" dirty="0">
                <a:solidFill>
                  <a:schemeClr val="bg1"/>
                </a:solidFill>
                <a:latin typeface="Verdana"/>
                <a:ea typeface="ヒラギノ角ゴ Pro W3" charset="-128"/>
                <a:cs typeface="Verdana"/>
              </a:rPr>
              <a:t>¿Qué puedes hacer </a:t>
            </a:r>
            <a:r>
              <a:rPr lang="es-CL" sz="3000" b="1" dirty="0" smtClean="0">
                <a:solidFill>
                  <a:schemeClr val="bg1"/>
                </a:solidFill>
                <a:latin typeface="Verdana"/>
                <a:ea typeface="ヒラギノ角ゴ Pro W3" charset="-128"/>
                <a:cs typeface="Verdana"/>
              </a:rPr>
              <a:t>para </a:t>
            </a:r>
            <a:r>
              <a:rPr lang="es-CL" sz="3000" b="1" dirty="0">
                <a:solidFill>
                  <a:schemeClr val="bg1"/>
                </a:solidFill>
                <a:latin typeface="Verdana"/>
                <a:ea typeface="ヒラギノ角ゴ Pro W3" charset="-128"/>
                <a:cs typeface="Verdana"/>
              </a:rPr>
              <a:t>enfrentar el cambio climático?</a:t>
            </a:r>
          </a:p>
        </p:txBody>
      </p:sp>
      <p:pic>
        <p:nvPicPr>
          <p:cNvPr id="18"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9259" y="5176222"/>
            <a:ext cx="1173498" cy="1351566"/>
          </a:xfrm>
          <a:prstGeom prst="rect">
            <a:avLst/>
          </a:prstGeom>
        </p:spPr>
      </p:pic>
      <p:sp>
        <p:nvSpPr>
          <p:cNvPr id="19" name="CuadroTexto 4"/>
          <p:cNvSpPr txBox="1"/>
          <p:nvPr/>
        </p:nvSpPr>
        <p:spPr>
          <a:xfrm>
            <a:off x="1279601" y="6661129"/>
            <a:ext cx="3150157" cy="769441"/>
          </a:xfrm>
          <a:prstGeom prst="rect">
            <a:avLst/>
          </a:prstGeom>
          <a:noFill/>
        </p:spPr>
        <p:txBody>
          <a:bodyPr wrap="square" rtlCol="0">
            <a:spAutoFit/>
          </a:bodyPr>
          <a:lstStyle/>
          <a:p>
            <a:pPr algn="ctr"/>
            <a:r>
              <a:rPr lang="es-ES" dirty="0" smtClean="0">
                <a:solidFill>
                  <a:schemeClr val="tx2"/>
                </a:solidFill>
                <a:latin typeface="Verdana" panose="020B0604030504040204" pitchFamily="34" charset="0"/>
                <a:ea typeface="Verdana" panose="020B0604030504040204" pitchFamily="34" charset="0"/>
                <a:cs typeface="Verdana" panose="020B0604030504040204" pitchFamily="34" charset="0"/>
              </a:rPr>
              <a:t>Usar transporte sustentable</a:t>
            </a:r>
            <a:endParaRPr lang="es-C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0" name="Grupo 7"/>
          <p:cNvGrpSpPr/>
          <p:nvPr/>
        </p:nvGrpSpPr>
        <p:grpSpPr>
          <a:xfrm>
            <a:off x="6879771" y="2010631"/>
            <a:ext cx="3265715" cy="2247621"/>
            <a:chOff x="4016738" y="988312"/>
            <a:chExt cx="3265715" cy="2247621"/>
          </a:xfrm>
        </p:grpSpPr>
        <p:pic>
          <p:nvPicPr>
            <p:cNvPr id="21" name="Imagen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7263" y="988312"/>
              <a:ext cx="2400300" cy="1497686"/>
            </a:xfrm>
            <a:prstGeom prst="rect">
              <a:avLst/>
            </a:prstGeom>
          </p:spPr>
        </p:pic>
        <p:sp>
          <p:nvSpPr>
            <p:cNvPr id="22" name="CuadroTexto 8"/>
            <p:cNvSpPr txBox="1"/>
            <p:nvPr/>
          </p:nvSpPr>
          <p:spPr>
            <a:xfrm>
              <a:off x="4016738" y="2466492"/>
              <a:ext cx="3265715" cy="769441"/>
            </a:xfrm>
            <a:prstGeom prst="rect">
              <a:avLst/>
            </a:prstGeom>
            <a:noFill/>
          </p:spPr>
          <p:txBody>
            <a:bodyPr wrap="square" rtlCol="0">
              <a:spAutoFit/>
            </a:bodyPr>
            <a:lstStyle/>
            <a:p>
              <a:pPr algn="ctr"/>
              <a:r>
                <a:rPr lang="es-ES"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Reducir </a:t>
              </a:r>
              <a:r>
                <a:rPr lang="es-ES" dirty="0">
                  <a:solidFill>
                    <a:schemeClr val="tx2"/>
                  </a:solidFill>
                  <a:latin typeface="Verdana" panose="020B0604030504040204" pitchFamily="34" charset="0"/>
                  <a:ea typeface="Verdana" panose="020B0604030504040204" pitchFamily="34" charset="0"/>
                  <a:cs typeface="Verdana" panose="020B0604030504040204" pitchFamily="34" charset="0"/>
                </a:rPr>
                <a:t>los </a:t>
              </a:r>
              <a:r>
                <a:rPr lang="es-ES"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residuos al comprar</a:t>
              </a:r>
              <a:endParaRPr lang="es-C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3" name="Imagen 6"/>
          <p:cNvPicPr>
            <a:picLocks noChangeAspect="1"/>
          </p:cNvPicPr>
          <p:nvPr/>
        </p:nvPicPr>
        <p:blipFill rotWithShape="1">
          <a:blip r:embed="rId5" cstate="print">
            <a:extLst>
              <a:ext uri="{28A0092B-C50C-407E-A947-70E740481C1C}">
                <a14:useLocalDpi xmlns:a14="http://schemas.microsoft.com/office/drawing/2010/main" val="0"/>
              </a:ext>
            </a:extLst>
          </a:blip>
          <a:srcRect b="-13254"/>
          <a:stretch/>
        </p:blipFill>
        <p:spPr>
          <a:xfrm>
            <a:off x="7843534" y="4801790"/>
            <a:ext cx="1971675" cy="2441703"/>
          </a:xfrm>
          <a:prstGeom prst="rect">
            <a:avLst/>
          </a:prstGeom>
        </p:spPr>
      </p:pic>
      <p:sp>
        <p:nvSpPr>
          <p:cNvPr id="24" name="CuadroTexto 10"/>
          <p:cNvSpPr txBox="1"/>
          <p:nvPr/>
        </p:nvSpPr>
        <p:spPr>
          <a:xfrm>
            <a:off x="7349603" y="6842016"/>
            <a:ext cx="2959535" cy="430887"/>
          </a:xfrm>
          <a:prstGeom prst="rect">
            <a:avLst/>
          </a:prstGeom>
          <a:noFill/>
        </p:spPr>
        <p:txBody>
          <a:bodyPr wrap="square" rtlCol="0">
            <a:spAutoFit/>
          </a:bodyPr>
          <a:lstStyle/>
          <a:p>
            <a:pPr algn="ctr"/>
            <a:r>
              <a:rPr lang="es-ES" dirty="0">
                <a:solidFill>
                  <a:schemeClr val="tx2"/>
                </a:solidFill>
                <a:latin typeface="Verdana" panose="020B0604030504040204" pitchFamily="34" charset="0"/>
                <a:ea typeface="Verdana" panose="020B0604030504040204" pitchFamily="34" charset="0"/>
                <a:cs typeface="Verdana" panose="020B0604030504040204" pitchFamily="34" charset="0"/>
              </a:rPr>
              <a:t>Cuidar el agua</a:t>
            </a:r>
            <a:endParaRPr lang="es-C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31" name="Imagen 19"/>
          <p:cNvPicPr>
            <a:picLocks noChangeAspect="1"/>
          </p:cNvPicPr>
          <p:nvPr/>
        </p:nvPicPr>
        <p:blipFill>
          <a:blip r:embed="rId6"/>
          <a:stretch>
            <a:fillRect/>
          </a:stretch>
        </p:blipFill>
        <p:spPr>
          <a:xfrm>
            <a:off x="787991" y="1811201"/>
            <a:ext cx="4414781" cy="2323941"/>
          </a:xfrm>
          <a:prstGeom prst="rect">
            <a:avLst/>
          </a:prstGeom>
        </p:spPr>
      </p:pic>
      <p:sp>
        <p:nvSpPr>
          <p:cNvPr id="32" name="CuadroTexto 10"/>
          <p:cNvSpPr txBox="1"/>
          <p:nvPr/>
        </p:nvSpPr>
        <p:spPr>
          <a:xfrm>
            <a:off x="1354593" y="4215647"/>
            <a:ext cx="2959535" cy="430887"/>
          </a:xfrm>
          <a:prstGeom prst="rect">
            <a:avLst/>
          </a:prstGeom>
          <a:noFill/>
        </p:spPr>
        <p:txBody>
          <a:bodyPr wrap="square" rtlCol="0">
            <a:spAutoFit/>
          </a:bodyPr>
          <a:lstStyle/>
          <a:p>
            <a:pPr algn="ctr"/>
            <a:r>
              <a:rPr lang="es-ES"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Reciclar</a:t>
            </a:r>
            <a:endParaRPr lang="es-C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74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3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bwMode="auto">
          <a:xfrm>
            <a:off x="818876" y="2233974"/>
            <a:ext cx="1013360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Clr>
                <a:srgbClr val="006CB7"/>
              </a:buClr>
              <a:buFont typeface="Arial"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Clr>
                <a:srgbClr val="006CB7"/>
              </a:buClr>
              <a:buFont typeface="Arial"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Curso: 		</a:t>
            </a:r>
            <a:r>
              <a:rPr kumimoji="0" lang="es-CL" sz="20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6° básico</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Asignatura: 	</a:t>
            </a:r>
            <a:r>
              <a:rPr kumimoji="0" lang="es-CL" sz="20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Ciencias Naturales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endParaRP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r>
              <a:rPr kumimoji="0" lang="es-CL" sz="20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Objetivo de aprendizaje que aborda</a:t>
            </a: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endPar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endParaRPr>
          </a:p>
          <a:p>
            <a:pPr marL="342900" marR="0" lvl="0" indent="-342900" algn="just" defTabSz="457200" rtl="0" eaLnBrk="1" fontAlgn="base" latinLnBrk="0" hangingPunct="1">
              <a:lnSpc>
                <a:spcPct val="100000"/>
              </a:lnSpc>
              <a:spcBef>
                <a:spcPct val="20000"/>
              </a:spcBef>
              <a:spcAft>
                <a:spcPct val="0"/>
              </a:spcAft>
              <a:buClrTx/>
              <a:buSzTx/>
              <a:buFont typeface="Arial" charset="0"/>
              <a:buChar char="•"/>
              <a:tabLst/>
              <a:defRPr/>
            </a:pPr>
            <a:r>
              <a:rPr kumimoji="0" lang="es-CL" sz="20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CN06 OA 16: </a:t>
            </a:r>
            <a:r>
              <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describir las características de las capas de la Tierra (atmósfera, litósfera e hidrósfera) que posibilitan el desarrollo de la vida y proveen recursos para el ser humano, y proponer medidas de protección de dichas capas.</a:t>
            </a: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endPar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endParaRPr>
          </a:p>
          <a:p>
            <a:pPr marL="342900" marR="0" lvl="0" indent="-342900" algn="just" defTabSz="457200" rtl="0" eaLnBrk="1" fontAlgn="base" latinLnBrk="0" hangingPunct="1">
              <a:lnSpc>
                <a:spcPct val="100000"/>
              </a:lnSpc>
              <a:spcBef>
                <a:spcPct val="20000"/>
              </a:spcBef>
              <a:spcAft>
                <a:spcPct val="0"/>
              </a:spcAft>
              <a:buClrTx/>
              <a:buSzTx/>
              <a:buFont typeface="Arial" charset="0"/>
              <a:buChar char="•"/>
              <a:tabLst/>
              <a:defRPr/>
            </a:pPr>
            <a:r>
              <a:rPr kumimoji="0" lang="es-CL" sz="20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CN06 OA 11: </a:t>
            </a:r>
            <a:r>
              <a:rPr kumimoji="0" lang="es-CL" sz="20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clasificar los recursos naturales energéticos en no renovables y renovables y proponer medidas para el uso responsable de la energía.</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s-CL" sz="2000" b="0" i="0" u="none" strike="noStrike" kern="1200" cap="none" spc="0" normalizeH="0" baseline="0" noProof="0" dirty="0">
              <a:ln>
                <a:noFill/>
              </a:ln>
              <a:solidFill>
                <a:schemeClr val="tx2"/>
              </a:solidFill>
              <a:effectLst/>
              <a:uLnTx/>
              <a:uFillTx/>
              <a:latin typeface="Verdana"/>
              <a:ea typeface="ヒラギノ角ゴ Pro W3" charset="-128"/>
              <a:cs typeface="Verdana"/>
            </a:endParaRPr>
          </a:p>
        </p:txBody>
      </p:sp>
      <p:sp>
        <p:nvSpPr>
          <p:cNvPr id="8" name="Título 1"/>
          <p:cNvSpPr txBox="1">
            <a:spLocks/>
          </p:cNvSpPr>
          <p:nvPr/>
        </p:nvSpPr>
        <p:spPr>
          <a:xfrm>
            <a:off x="772167" y="521548"/>
            <a:ext cx="10053457" cy="530506"/>
          </a:xfrm>
          <a:prstGeom prst="rect">
            <a:avLst/>
          </a:prstGeom>
        </p:spPr>
        <p:txBody>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sz="3000" b="1" i="0" u="none" strike="noStrike" kern="1200" cap="none" spc="0" normalizeH="0" baseline="0" noProof="0" dirty="0">
                <a:ln>
                  <a:noFill/>
                </a:ln>
                <a:solidFill>
                  <a:schemeClr val="bg1"/>
                </a:solidFill>
                <a:effectLst/>
                <a:uLnTx/>
                <a:uFillTx/>
                <a:latin typeface="Verdana"/>
                <a:ea typeface="ヒラギノ角ゴ Pro W3" charset="-128"/>
                <a:cs typeface="Verdana"/>
              </a:rPr>
              <a:t>Orientación curricular</a:t>
            </a:r>
          </a:p>
        </p:txBody>
      </p:sp>
    </p:spTree>
    <p:extLst>
      <p:ext uri="{BB962C8B-B14F-4D97-AF65-F5344CB8AC3E}">
        <p14:creationId xmlns:p14="http://schemas.microsoft.com/office/powerpoint/2010/main" val="236136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88642" y="442609"/>
            <a:ext cx="9544078" cy="527671"/>
          </a:xfrm>
        </p:spPr>
        <p:txBody>
          <a:bodyPr>
            <a:noAutofit/>
          </a:bodyPr>
          <a:lstStyle/>
          <a:p>
            <a:pPr algn="l" defTabSz="457200" fontAlgn="base">
              <a:spcAft>
                <a:spcPct val="0"/>
              </a:spcAft>
            </a:pPr>
            <a:r>
              <a:rPr lang="es-CL" sz="3000" b="1" dirty="0">
                <a:solidFill>
                  <a:schemeClr val="bg1"/>
                </a:solidFill>
                <a:latin typeface="Verdana"/>
                <a:ea typeface="ヒラギノ角ゴ Pro W3" charset="-128"/>
                <a:cs typeface="Verdana"/>
              </a:rPr>
              <a:t>El planeta Tierra y sus capas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40" y="652258"/>
            <a:ext cx="10505440" cy="7003626"/>
          </a:xfrm>
          <a:prstGeom prst="rect">
            <a:avLst/>
          </a:prstGeom>
        </p:spPr>
      </p:pic>
    </p:spTree>
    <p:extLst>
      <p:ext uri="{BB962C8B-B14F-4D97-AF65-F5344CB8AC3E}">
        <p14:creationId xmlns:p14="http://schemas.microsoft.com/office/powerpoint/2010/main" val="321305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idx="4294967295"/>
          </p:nvPr>
        </p:nvSpPr>
        <p:spPr>
          <a:xfrm>
            <a:off x="550860" y="104905"/>
            <a:ext cx="10736900" cy="1325562"/>
          </a:xfrm>
          <a:extLst/>
        </p:spPr>
        <p:txBody>
          <a:bodyPr vert="horz" lIns="112489" tIns="56245" rIns="112489" bIns="56245" rtlCol="0" anchor="ctr">
            <a:noAutofit/>
          </a:bodyPr>
          <a:lstStyle/>
          <a:p>
            <a:pPr algn="l" defTabSz="457200" fontAlgn="base">
              <a:spcAft>
                <a:spcPct val="0"/>
              </a:spcAft>
            </a:pPr>
            <a:r>
              <a:rPr lang="es-CL" sz="3000" b="1" dirty="0">
                <a:solidFill>
                  <a:schemeClr val="bg1"/>
                </a:solidFill>
                <a:latin typeface="Verdana"/>
                <a:ea typeface="ヒラギノ角ゴ Pro W3" charset="-128"/>
                <a:cs typeface="Verdana"/>
              </a:rPr>
              <a:t>Las actividades humanas afectan esas capas</a:t>
            </a:r>
          </a:p>
        </p:txBody>
      </p:sp>
      <p:grpSp>
        <p:nvGrpSpPr>
          <p:cNvPr id="5" name="Grupo 13"/>
          <p:cNvGrpSpPr/>
          <p:nvPr/>
        </p:nvGrpSpPr>
        <p:grpSpPr>
          <a:xfrm>
            <a:off x="2971508" y="1198881"/>
            <a:ext cx="6467132" cy="6487004"/>
            <a:chOff x="1584960" y="424362"/>
            <a:chExt cx="6063965" cy="6163977"/>
          </a:xfrm>
        </p:grpSpPr>
        <p:pic>
          <p:nvPicPr>
            <p:cNvPr id="6" name="Imagen 3"/>
            <p:cNvPicPr>
              <a:picLocks noChangeAspect="1"/>
            </p:cNvPicPr>
            <p:nvPr/>
          </p:nvPicPr>
          <p:blipFill rotWithShape="1">
            <a:blip r:embed="rId3"/>
            <a:srcRect l="21529" t="20968"/>
            <a:stretch/>
          </p:blipFill>
          <p:spPr>
            <a:xfrm>
              <a:off x="1828799" y="1900026"/>
              <a:ext cx="5247003" cy="4688313"/>
            </a:xfrm>
            <a:prstGeom prst="rect">
              <a:avLst/>
            </a:prstGeom>
          </p:spPr>
        </p:pic>
        <p:pic>
          <p:nvPicPr>
            <p:cNvPr id="9" name="Imagen 12"/>
            <p:cNvPicPr>
              <a:picLocks noChangeAspect="1"/>
            </p:cNvPicPr>
            <p:nvPr/>
          </p:nvPicPr>
          <p:blipFill rotWithShape="1">
            <a:blip r:embed="rId4" cstate="print">
              <a:extLst>
                <a:ext uri="{28A0092B-C50C-407E-A947-70E740481C1C}">
                  <a14:useLocalDpi xmlns:a14="http://schemas.microsoft.com/office/drawing/2010/main" val="0"/>
                </a:ext>
              </a:extLst>
            </a:blip>
            <a:srcRect l="25807" t="46031" r="22580" b="7518"/>
            <a:stretch/>
          </p:blipFill>
          <p:spPr>
            <a:xfrm>
              <a:off x="1584960" y="424362"/>
              <a:ext cx="6063965" cy="5416423"/>
            </a:xfrm>
            <a:prstGeom prst="rect">
              <a:avLst/>
            </a:prstGeom>
          </p:spPr>
        </p:pic>
      </p:grpSp>
    </p:spTree>
    <p:extLst>
      <p:ext uri="{BB962C8B-B14F-4D97-AF65-F5344CB8AC3E}">
        <p14:creationId xmlns:p14="http://schemas.microsoft.com/office/powerpoint/2010/main" val="85505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
          <p:cNvGrpSpPr/>
          <p:nvPr/>
        </p:nvGrpSpPr>
        <p:grpSpPr>
          <a:xfrm>
            <a:off x="2985838" y="1341120"/>
            <a:ext cx="6493441" cy="6343262"/>
            <a:chOff x="1584000" y="424800"/>
            <a:chExt cx="6063965" cy="6157388"/>
          </a:xfrm>
        </p:grpSpPr>
        <p:pic>
          <p:nvPicPr>
            <p:cNvPr id="3" name="Imagen 11"/>
            <p:cNvPicPr>
              <a:picLocks noChangeAspect="1"/>
            </p:cNvPicPr>
            <p:nvPr/>
          </p:nvPicPr>
          <p:blipFill rotWithShape="1">
            <a:blip r:embed="rId3"/>
            <a:srcRect l="21529" t="20968"/>
            <a:stretch/>
          </p:blipFill>
          <p:spPr>
            <a:xfrm>
              <a:off x="1829838" y="1893875"/>
              <a:ext cx="5247003" cy="4688313"/>
            </a:xfrm>
            <a:prstGeom prst="rect">
              <a:avLst/>
            </a:prstGeom>
          </p:spPr>
        </p:pic>
        <p:pic>
          <p:nvPicPr>
            <p:cNvPr id="4" name="Imagen 5"/>
            <p:cNvPicPr>
              <a:picLocks noChangeAspect="1"/>
            </p:cNvPicPr>
            <p:nvPr/>
          </p:nvPicPr>
          <p:blipFill rotWithShape="1">
            <a:blip r:embed="rId4" cstate="print">
              <a:extLst>
                <a:ext uri="{28A0092B-C50C-407E-A947-70E740481C1C}">
                  <a14:useLocalDpi xmlns:a14="http://schemas.microsoft.com/office/drawing/2010/main" val="0"/>
                </a:ext>
              </a:extLst>
            </a:blip>
            <a:srcRect l="25807" t="46031" r="22580" b="7518"/>
            <a:stretch/>
          </p:blipFill>
          <p:spPr>
            <a:xfrm>
              <a:off x="1584000" y="424800"/>
              <a:ext cx="6063965" cy="5416423"/>
            </a:xfrm>
            <a:prstGeom prst="rect">
              <a:avLst/>
            </a:prstGeom>
          </p:spPr>
        </p:pic>
        <p:pic>
          <p:nvPicPr>
            <p:cNvPr id="5" name="Imagen 8"/>
            <p:cNvPicPr>
              <a:picLocks noChangeAspect="1"/>
            </p:cNvPicPr>
            <p:nvPr/>
          </p:nvPicPr>
          <p:blipFill rotWithShape="1">
            <a:blip r:embed="rId5" cstate="print">
              <a:extLst>
                <a:ext uri="{28A0092B-C50C-407E-A947-70E740481C1C}">
                  <a14:useLocalDpi xmlns:a14="http://schemas.microsoft.com/office/drawing/2010/main" val="0"/>
                </a:ext>
              </a:extLst>
            </a:blip>
            <a:srcRect t="31837"/>
            <a:stretch/>
          </p:blipFill>
          <p:spPr>
            <a:xfrm>
              <a:off x="1768188" y="1735494"/>
              <a:ext cx="5284800" cy="3834098"/>
            </a:xfrm>
            <a:prstGeom prst="rect">
              <a:avLst/>
            </a:prstGeom>
          </p:spPr>
        </p:pic>
      </p:grpSp>
      <p:sp>
        <p:nvSpPr>
          <p:cNvPr id="6" name="Título 1"/>
          <p:cNvSpPr>
            <a:spLocks noGrp="1"/>
          </p:cNvSpPr>
          <p:nvPr>
            <p:ph type="title" idx="4294967295"/>
          </p:nvPr>
        </p:nvSpPr>
        <p:spPr>
          <a:xfrm>
            <a:off x="497840" y="93692"/>
            <a:ext cx="10972800" cy="1288068"/>
          </a:xfrm>
        </p:spPr>
        <p:txBody>
          <a:bodyPr vert="horz" lIns="112489" tIns="56245" rIns="112489" bIns="56245" rtlCol="0" anchor="ctr">
            <a:noAutofit/>
          </a:bodyPr>
          <a:lstStyle/>
          <a:p>
            <a:pPr algn="l" defTabSz="457200" fontAlgn="base">
              <a:spcAft>
                <a:spcPct val="0"/>
              </a:spcAft>
            </a:pPr>
            <a:r>
              <a:rPr lang="es-CL" sz="3000" b="1" dirty="0">
                <a:solidFill>
                  <a:schemeClr val="bg1"/>
                </a:solidFill>
                <a:latin typeface="Verdana"/>
                <a:ea typeface="ヒラギノ角ゴ Pro W3" charset="-128"/>
                <a:cs typeface="Verdana"/>
              </a:rPr>
              <a:t>Impacto de las acciones humanas en la atmósfera</a:t>
            </a:r>
          </a:p>
        </p:txBody>
      </p:sp>
    </p:spTree>
    <p:extLst>
      <p:ext uri="{BB962C8B-B14F-4D97-AF65-F5344CB8AC3E}">
        <p14:creationId xmlns:p14="http://schemas.microsoft.com/office/powerpoint/2010/main" val="321305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440068" y="192706"/>
            <a:ext cx="10776571" cy="1081267"/>
          </a:xfrm>
          <a:prstGeom prst="rect">
            <a:avLst/>
          </a:prstGeom>
          <a:extLst/>
        </p:spPr>
        <p:txBody>
          <a:bodyPr vert="horz" lIns="112489" tIns="56245" rIns="112489" bIns="56245" rtlCol="0" anchor="ctr">
            <a:noAutofit/>
          </a:bodyPr>
          <a:lstStyle>
            <a:lvl1pPr defTabSz="457200" fontAlgn="base">
              <a:spcBef>
                <a:spcPct val="0"/>
              </a:spcBef>
              <a:spcAft>
                <a:spcPct val="0"/>
              </a:spcAft>
              <a:buNone/>
              <a:defRPr sz="3000" b="1">
                <a:solidFill>
                  <a:schemeClr val="bg1"/>
                </a:solidFill>
                <a:latin typeface="Verdana"/>
                <a:ea typeface="ヒラギノ角ゴ Pro W3" charset="-128"/>
                <a:cs typeface="Verdana"/>
              </a:defRPr>
            </a:lvl1pPr>
          </a:lstStyle>
          <a:p>
            <a:r>
              <a:rPr lang="es-CL" dirty="0"/>
              <a:t>Impacto de las acciones humanas en la hidrósfera y litósfera</a:t>
            </a:r>
          </a:p>
        </p:txBody>
      </p:sp>
      <p:grpSp>
        <p:nvGrpSpPr>
          <p:cNvPr id="3" name="Grupo 2"/>
          <p:cNvGrpSpPr/>
          <p:nvPr/>
        </p:nvGrpSpPr>
        <p:grpSpPr>
          <a:xfrm>
            <a:off x="2426204" y="1345093"/>
            <a:ext cx="6626355" cy="6328692"/>
            <a:chOff x="1217165" y="424800"/>
            <a:chExt cx="6430800" cy="6204728"/>
          </a:xfrm>
        </p:grpSpPr>
        <p:pic>
          <p:nvPicPr>
            <p:cNvPr id="4"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65" y="1857375"/>
              <a:ext cx="6384793" cy="4772153"/>
            </a:xfrm>
            <a:prstGeom prst="rect">
              <a:avLst/>
            </a:prstGeom>
          </p:spPr>
        </p:pic>
        <p:pic>
          <p:nvPicPr>
            <p:cNvPr id="5" name="Imagen 16"/>
            <p:cNvPicPr>
              <a:picLocks noChangeAspect="1"/>
            </p:cNvPicPr>
            <p:nvPr/>
          </p:nvPicPr>
          <p:blipFill rotWithShape="1">
            <a:blip r:embed="rId4" cstate="print">
              <a:extLst>
                <a:ext uri="{28A0092B-C50C-407E-A947-70E740481C1C}">
                  <a14:useLocalDpi xmlns:a14="http://schemas.microsoft.com/office/drawing/2010/main" val="0"/>
                </a:ext>
              </a:extLst>
            </a:blip>
            <a:srcRect l="25807" t="46031" r="22580" b="7518"/>
            <a:stretch/>
          </p:blipFill>
          <p:spPr>
            <a:xfrm>
              <a:off x="1584000" y="424800"/>
              <a:ext cx="6063965" cy="5416423"/>
            </a:xfrm>
            <a:prstGeom prst="rect">
              <a:avLst/>
            </a:prstGeom>
          </p:spPr>
        </p:pic>
        <p:pic>
          <p:nvPicPr>
            <p:cNvPr id="6" name="Imagen 17"/>
            <p:cNvPicPr>
              <a:picLocks noChangeAspect="1"/>
            </p:cNvPicPr>
            <p:nvPr/>
          </p:nvPicPr>
          <p:blipFill rotWithShape="1">
            <a:blip r:embed="rId5" cstate="print">
              <a:extLst>
                <a:ext uri="{28A0092B-C50C-407E-A947-70E740481C1C}">
                  <a14:useLocalDpi xmlns:a14="http://schemas.microsoft.com/office/drawing/2010/main" val="0"/>
                </a:ext>
              </a:extLst>
            </a:blip>
            <a:srcRect t="31174"/>
            <a:stretch/>
          </p:blipFill>
          <p:spPr>
            <a:xfrm>
              <a:off x="1768188" y="1698171"/>
              <a:ext cx="5284800" cy="3871421"/>
            </a:xfrm>
            <a:prstGeom prst="rect">
              <a:avLst/>
            </a:prstGeom>
          </p:spPr>
        </p:pic>
      </p:grpSp>
    </p:spTree>
    <p:extLst>
      <p:ext uri="{BB962C8B-B14F-4D97-AF65-F5344CB8AC3E}">
        <p14:creationId xmlns:p14="http://schemas.microsoft.com/office/powerpoint/2010/main" val="321305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209799" y="1113982"/>
            <a:ext cx="11901056" cy="6694932"/>
          </a:xfrm>
        </p:spPr>
      </p:pic>
      <p:sp>
        <p:nvSpPr>
          <p:cNvPr id="4" name="Título 1"/>
          <p:cNvSpPr txBox="1">
            <a:spLocks/>
          </p:cNvSpPr>
          <p:nvPr/>
        </p:nvSpPr>
        <p:spPr bwMode="auto">
          <a:xfrm>
            <a:off x="401649" y="2595650"/>
            <a:ext cx="5489996"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r>
              <a:rPr lang="es-ES" dirty="0">
                <a:solidFill>
                  <a:schemeClr val="tx2"/>
                </a:solidFill>
              </a:rPr>
              <a:t>Todos estos cambios que hemos hecho en las capas del planeta se traducen, por ejemplo, en </a:t>
            </a:r>
            <a:r>
              <a:rPr lang="es-ES" dirty="0" smtClean="0">
                <a:solidFill>
                  <a:schemeClr val="tx2"/>
                </a:solidFill>
              </a:rPr>
              <a:t>el cambio del patrón del </a:t>
            </a:r>
            <a:r>
              <a:rPr lang="es-ES" dirty="0" smtClean="0">
                <a:solidFill>
                  <a:schemeClr val="tx2"/>
                </a:solidFill>
              </a:rPr>
              <a:t>clima</a:t>
            </a:r>
            <a:r>
              <a:rPr lang="es-ES" dirty="0" smtClean="0">
                <a:solidFill>
                  <a:schemeClr val="tx2"/>
                </a:solidFill>
              </a:rPr>
              <a:t>.</a:t>
            </a:r>
            <a:endParaRPr lang="es-ES" dirty="0">
              <a:solidFill>
                <a:schemeClr val="tx2"/>
              </a:solidFill>
            </a:endParaRPr>
          </a:p>
          <a:p>
            <a:endParaRPr lang="es-ES" dirty="0" smtClean="0">
              <a:solidFill>
                <a:schemeClr val="tx2"/>
              </a:solidFill>
            </a:endParaRPr>
          </a:p>
          <a:p>
            <a:endParaRPr lang="es-ES" dirty="0">
              <a:solidFill>
                <a:schemeClr val="tx2"/>
              </a:solidFill>
            </a:endParaRPr>
          </a:p>
          <a:p>
            <a:pPr algn="ctr"/>
            <a:r>
              <a:rPr lang="es-ES" sz="4000" b="1" dirty="0">
                <a:solidFill>
                  <a:schemeClr val="tx2"/>
                </a:solidFill>
              </a:rPr>
              <a:t>¿Tu sabes lo que es el clima? </a:t>
            </a:r>
            <a:endParaRPr lang="es-CL" sz="4000" b="1" dirty="0">
              <a:solidFill>
                <a:schemeClr val="tx2"/>
              </a:solidFill>
            </a:endParaRPr>
          </a:p>
        </p:txBody>
      </p:sp>
    </p:spTree>
    <p:extLst>
      <p:ext uri="{BB962C8B-B14F-4D97-AF65-F5344CB8AC3E}">
        <p14:creationId xmlns:p14="http://schemas.microsoft.com/office/powerpoint/2010/main" val="321305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lamada de nube 4"/>
          <p:cNvSpPr/>
          <p:nvPr/>
        </p:nvSpPr>
        <p:spPr>
          <a:xfrm>
            <a:off x="1272208" y="284923"/>
            <a:ext cx="7142922" cy="2319130"/>
          </a:xfrm>
          <a:prstGeom prst="cloudCallout">
            <a:avLst>
              <a:gd name="adj1" fmla="val 25828"/>
              <a:gd name="adj2" fmla="val 69952"/>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latin typeface="Verdana" panose="020B0604030504040204" pitchFamily="34" charset="0"/>
                <a:ea typeface="Verdana" panose="020B0604030504040204" pitchFamily="34" charset="0"/>
                <a:cs typeface="Verdana" panose="020B0604030504040204" pitchFamily="34" charset="0"/>
              </a:rPr>
              <a:t>Primero, debemos comprender la diferencia entre el tiempo y el clima…</a:t>
            </a:r>
          </a:p>
        </p:txBody>
      </p:sp>
      <p:sp>
        <p:nvSpPr>
          <p:cNvPr id="3" name="2 CuadroTexto"/>
          <p:cNvSpPr txBox="1"/>
          <p:nvPr/>
        </p:nvSpPr>
        <p:spPr>
          <a:xfrm>
            <a:off x="514399" y="3536378"/>
            <a:ext cx="5516285" cy="187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s-CL"/>
            </a:defPPr>
            <a:lvl1pPr defTabSz="457200" fontAlgn="base">
              <a:spcBef>
                <a:spcPct val="0"/>
              </a:spcBef>
              <a:spcAft>
                <a:spcPct val="0"/>
              </a:spcAft>
              <a:defRPr sz="2400">
                <a:solidFill>
                  <a:srgbClr val="006CB7"/>
                </a:solidFill>
                <a:latin typeface="Verdana"/>
                <a:ea typeface="ヒラギノ角ゴ Pro W3" charset="-128"/>
                <a:cs typeface="Verdana"/>
              </a:defRPr>
            </a:lvl1pPr>
            <a:lvl2pPr defTabSz="457200" fontAlgn="base">
              <a:spcBef>
                <a:spcPct val="0"/>
              </a:spcBef>
              <a:spcAft>
                <a:spcPct val="0"/>
              </a:spcAft>
              <a:defRPr sz="2400">
                <a:solidFill>
                  <a:srgbClr val="006CB7"/>
                </a:solidFill>
                <a:latin typeface="Verdana" charset="0"/>
                <a:ea typeface="ヒラギノ角ゴ Pro W3" charset="-128"/>
                <a:cs typeface="Verdana" charset="0"/>
              </a:defRPr>
            </a:lvl2pPr>
            <a:lvl3pPr defTabSz="457200" fontAlgn="base">
              <a:spcBef>
                <a:spcPct val="0"/>
              </a:spcBef>
              <a:spcAft>
                <a:spcPct val="0"/>
              </a:spcAft>
              <a:defRPr sz="2400">
                <a:solidFill>
                  <a:srgbClr val="006CB7"/>
                </a:solidFill>
                <a:latin typeface="Verdana" charset="0"/>
                <a:ea typeface="ヒラギノ角ゴ Pro W3" charset="-128"/>
                <a:cs typeface="Verdana" charset="0"/>
              </a:defRPr>
            </a:lvl3pPr>
            <a:lvl4pPr defTabSz="457200" fontAlgn="base">
              <a:spcBef>
                <a:spcPct val="0"/>
              </a:spcBef>
              <a:spcAft>
                <a:spcPct val="0"/>
              </a:spcAft>
              <a:defRPr sz="2400">
                <a:solidFill>
                  <a:srgbClr val="006CB7"/>
                </a:solidFill>
                <a:latin typeface="Verdana" charset="0"/>
                <a:ea typeface="ヒラギノ角ゴ Pro W3" charset="-128"/>
                <a:cs typeface="Verdana" charset="0"/>
              </a:defRPr>
            </a:lvl4pPr>
            <a:lvl5pPr defTabSz="457200" fontAlgn="base">
              <a:spcBef>
                <a:spcPct val="0"/>
              </a:spcBef>
              <a:spcAft>
                <a:spcPct val="0"/>
              </a:spcAft>
              <a:defRPr sz="2400">
                <a:solidFill>
                  <a:srgbClr val="006CB7"/>
                </a:solidFill>
                <a:latin typeface="Verdana" charset="0"/>
                <a:ea typeface="ヒラギノ角ゴ Pro W3" charset="-128"/>
                <a:cs typeface="Verdana" charset="0"/>
              </a:defRPr>
            </a:lvl5pPr>
            <a:lvl6pPr marL="457200" defTabSz="457200" fontAlgn="base">
              <a:spcBef>
                <a:spcPct val="0"/>
              </a:spcBef>
              <a:spcAft>
                <a:spcPct val="0"/>
              </a:spcAft>
              <a:defRPr sz="2400">
                <a:solidFill>
                  <a:srgbClr val="006CB7"/>
                </a:solidFill>
                <a:latin typeface="Verdana" charset="0"/>
                <a:ea typeface="ヒラギノ角ゴ Pro W3" charset="-128"/>
              </a:defRPr>
            </a:lvl6pPr>
            <a:lvl7pPr marL="914400" defTabSz="457200" fontAlgn="base">
              <a:spcBef>
                <a:spcPct val="0"/>
              </a:spcBef>
              <a:spcAft>
                <a:spcPct val="0"/>
              </a:spcAft>
              <a:defRPr sz="2400">
                <a:solidFill>
                  <a:srgbClr val="006CB7"/>
                </a:solidFill>
                <a:latin typeface="Verdana" charset="0"/>
                <a:ea typeface="ヒラギノ角ゴ Pro W3" charset="-128"/>
              </a:defRPr>
            </a:lvl7pPr>
            <a:lvl8pPr marL="1371600" defTabSz="457200" fontAlgn="base">
              <a:spcBef>
                <a:spcPct val="0"/>
              </a:spcBef>
              <a:spcAft>
                <a:spcPct val="0"/>
              </a:spcAft>
              <a:defRPr sz="2400">
                <a:solidFill>
                  <a:srgbClr val="006CB7"/>
                </a:solidFill>
                <a:latin typeface="Verdana" charset="0"/>
                <a:ea typeface="ヒラギノ角ゴ Pro W3" charset="-128"/>
              </a:defRPr>
            </a:lvl8pPr>
            <a:lvl9pPr marL="1828800" defTabSz="457200" fontAlgn="base">
              <a:spcBef>
                <a:spcPct val="0"/>
              </a:spcBef>
              <a:spcAft>
                <a:spcPct val="0"/>
              </a:spcAft>
              <a:defRPr sz="2400">
                <a:solidFill>
                  <a:srgbClr val="006CB7"/>
                </a:solidFill>
                <a:latin typeface="Verdana" charset="0"/>
                <a:ea typeface="ヒラギノ角ゴ Pro W3" charset="-128"/>
              </a:defRPr>
            </a:lvl9pPr>
          </a:lstStyle>
          <a:p>
            <a:r>
              <a:rPr lang="es-CL" dirty="0">
                <a:solidFill>
                  <a:schemeClr val="tx2"/>
                </a:solidFill>
              </a:rPr>
              <a:t>Cuando se habla del tiempo atmosférico o del clima de una región se hace referencia a conceptos </a:t>
            </a:r>
            <a:r>
              <a:rPr lang="es-CL" dirty="0" smtClean="0">
                <a:solidFill>
                  <a:schemeClr val="tx2"/>
                </a:solidFill>
              </a:rPr>
              <a:t>diferentes, </a:t>
            </a:r>
            <a:r>
              <a:rPr lang="es-CL" dirty="0">
                <a:solidFill>
                  <a:schemeClr val="tx2"/>
                </a:solidFill>
              </a:rPr>
              <a:t>pero relacionados entre sí. </a:t>
            </a:r>
          </a:p>
        </p:txBody>
      </p:sp>
      <p:pic>
        <p:nvPicPr>
          <p:cNvPr id="4" name="Marcador de contenido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09799" y="1113982"/>
            <a:ext cx="11901056" cy="6694932"/>
          </a:xfrm>
        </p:spPr>
      </p:pic>
    </p:spTree>
    <p:extLst>
      <p:ext uri="{BB962C8B-B14F-4D97-AF65-F5344CB8AC3E}">
        <p14:creationId xmlns:p14="http://schemas.microsoft.com/office/powerpoint/2010/main" val="3213057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34519" y="370687"/>
            <a:ext cx="10751933" cy="682278"/>
          </a:xfrm>
        </p:spPr>
        <p:txBody>
          <a:bodyPr vert="horz" lIns="112489" tIns="56245" rIns="112489" bIns="56245" rtlCol="0" anchor="ctr">
            <a:noAutofit/>
          </a:bodyPr>
          <a:lstStyle/>
          <a:p>
            <a:pPr algn="l" defTabSz="457200" fontAlgn="base">
              <a:spcAft>
                <a:spcPct val="0"/>
              </a:spcAft>
            </a:pPr>
            <a:r>
              <a:rPr lang="es-CL" sz="3000" b="1" dirty="0" smtClean="0">
                <a:solidFill>
                  <a:schemeClr val="bg1"/>
                </a:solidFill>
                <a:latin typeface="Verdana"/>
                <a:ea typeface="ヒラギノ角ゴ Pro W3" charset="-128"/>
                <a:cs typeface="Verdana"/>
              </a:rPr>
              <a:t>Elementos del </a:t>
            </a:r>
            <a:r>
              <a:rPr lang="es-CL" sz="3000" b="1" dirty="0">
                <a:solidFill>
                  <a:schemeClr val="bg1"/>
                </a:solidFill>
                <a:latin typeface="Verdana"/>
                <a:ea typeface="ヒラギノ角ゴ Pro W3" charset="-128"/>
                <a:cs typeface="Verdana"/>
              </a:rPr>
              <a:t>tiempo </a:t>
            </a:r>
            <a:r>
              <a:rPr lang="es-CL" sz="3000" b="1" dirty="0" smtClean="0">
                <a:solidFill>
                  <a:schemeClr val="bg1"/>
                </a:solidFill>
                <a:latin typeface="Verdana"/>
                <a:ea typeface="ヒラギノ角ゴ Pro W3" charset="-128"/>
                <a:cs typeface="Verdana"/>
              </a:rPr>
              <a:t>atmosférico y clima</a:t>
            </a:r>
            <a:endParaRPr lang="es-CL" sz="3000" b="1" dirty="0">
              <a:solidFill>
                <a:schemeClr val="bg1"/>
              </a:solidFill>
              <a:latin typeface="Verdana"/>
              <a:ea typeface="ヒラギノ角ゴ Pro W3" charset="-128"/>
              <a:cs typeface="Verdana"/>
            </a:endParaRPr>
          </a:p>
        </p:txBody>
      </p:sp>
      <p:pic>
        <p:nvPicPr>
          <p:cNvPr id="3"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550" y="1444781"/>
            <a:ext cx="2308572" cy="2351858"/>
          </a:xfrm>
          <a:prstGeom prst="rect">
            <a:avLst/>
          </a:prstGeom>
        </p:spPr>
      </p:pic>
      <p:pic>
        <p:nvPicPr>
          <p:cNvPr id="4" name="Imagen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69335" y="2460304"/>
            <a:ext cx="2250046" cy="1539726"/>
          </a:xfrm>
          <a:prstGeom prst="rect">
            <a:avLst/>
          </a:prstGeom>
        </p:spPr>
      </p:pic>
      <p:pic>
        <p:nvPicPr>
          <p:cNvPr id="5"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3977" y="2529834"/>
            <a:ext cx="2176879" cy="1737317"/>
          </a:xfrm>
          <a:prstGeom prst="rect">
            <a:avLst/>
          </a:prstGeom>
        </p:spPr>
      </p:pic>
      <p:sp>
        <p:nvSpPr>
          <p:cNvPr id="6" name="Rectángulo redondeado 14"/>
          <p:cNvSpPr/>
          <p:nvPr/>
        </p:nvSpPr>
        <p:spPr>
          <a:xfrm>
            <a:off x="1575487" y="4214179"/>
            <a:ext cx="2517790" cy="12153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dirty="0">
                <a:latin typeface="Verdana" panose="020B0604030504040204" pitchFamily="34" charset="0"/>
                <a:ea typeface="Verdana" panose="020B0604030504040204" pitchFamily="34" charset="0"/>
                <a:cs typeface="Verdana" panose="020B0604030504040204" pitchFamily="34" charset="0"/>
              </a:rPr>
              <a:t>Temperatura</a:t>
            </a:r>
            <a:endParaRPr lang="es-CL"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ángulo redondeado 15"/>
          <p:cNvSpPr/>
          <p:nvPr/>
        </p:nvSpPr>
        <p:spPr>
          <a:xfrm>
            <a:off x="4597434" y="4191630"/>
            <a:ext cx="2517790" cy="12271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000" dirty="0">
                <a:latin typeface="Verdana" panose="020B0604030504040204" pitchFamily="34" charset="0"/>
                <a:ea typeface="Verdana" panose="020B0604030504040204" pitchFamily="34" charset="0"/>
                <a:cs typeface="Verdana" panose="020B0604030504040204" pitchFamily="34" charset="0"/>
              </a:rPr>
              <a:t>Precipitaciones</a:t>
            </a:r>
            <a:endParaRPr lang="es-CL"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ángulo redondeado 16"/>
          <p:cNvSpPr/>
          <p:nvPr/>
        </p:nvSpPr>
        <p:spPr>
          <a:xfrm>
            <a:off x="7619381" y="4203420"/>
            <a:ext cx="2517790" cy="12326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000" dirty="0">
                <a:latin typeface="Verdana" panose="020B0604030504040204" pitchFamily="34" charset="0"/>
                <a:ea typeface="Verdana" panose="020B0604030504040204" pitchFamily="34" charset="0"/>
                <a:cs typeface="Verdana" panose="020B0604030504040204" pitchFamily="34" charset="0"/>
              </a:rPr>
              <a:t>Humedad</a:t>
            </a:r>
            <a:endParaRPr lang="es-CL"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ángulo redondeado 17"/>
          <p:cNvSpPr/>
          <p:nvPr/>
        </p:nvSpPr>
        <p:spPr>
          <a:xfrm>
            <a:off x="3139336" y="5906553"/>
            <a:ext cx="2517790" cy="12315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dirty="0">
                <a:latin typeface="Verdana" panose="020B0604030504040204" pitchFamily="34" charset="0"/>
                <a:ea typeface="Verdana" panose="020B0604030504040204" pitchFamily="34" charset="0"/>
                <a:cs typeface="Verdana" panose="020B0604030504040204" pitchFamily="34" charset="0"/>
              </a:rPr>
              <a:t>Presión</a:t>
            </a:r>
            <a:endParaRPr lang="es-CL"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redondeado 18"/>
          <p:cNvSpPr/>
          <p:nvPr/>
        </p:nvSpPr>
        <p:spPr>
          <a:xfrm>
            <a:off x="6017709" y="5906553"/>
            <a:ext cx="2517790" cy="12343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000" dirty="0">
                <a:latin typeface="Verdana" panose="020B0604030504040204" pitchFamily="34" charset="0"/>
                <a:ea typeface="Verdana" panose="020B0604030504040204" pitchFamily="34" charset="0"/>
                <a:cs typeface="Verdana" panose="020B0604030504040204" pitchFamily="34" charset="0"/>
              </a:rPr>
              <a:t>Vientos</a:t>
            </a:r>
            <a:endParaRPr lang="es-CL"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11 CuadroTexto"/>
          <p:cNvSpPr txBox="1"/>
          <p:nvPr/>
        </p:nvSpPr>
        <p:spPr>
          <a:xfrm>
            <a:off x="695339" y="1853891"/>
            <a:ext cx="4278086" cy="1446550"/>
          </a:xfrm>
          <a:prstGeom prst="rect">
            <a:avLst/>
          </a:prstGeom>
          <a:noFill/>
        </p:spPr>
        <p:txBody>
          <a:bodyPr wrap="square" rtlCol="0">
            <a:spAutoFit/>
          </a:bodyPr>
          <a:lstStyle/>
          <a:p>
            <a:r>
              <a:rPr lang="es-CL"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elementos proporcionan </a:t>
            </a:r>
            <a:r>
              <a:rPr lang="es-CL" dirty="0">
                <a:solidFill>
                  <a:schemeClr val="tx2"/>
                </a:solidFill>
                <a:latin typeface="Verdana" panose="020B0604030504040204" pitchFamily="34" charset="0"/>
                <a:ea typeface="Verdana" panose="020B0604030504040204" pitchFamily="34" charset="0"/>
                <a:cs typeface="Verdana" panose="020B0604030504040204" pitchFamily="34" charset="0"/>
              </a:rPr>
              <a:t>la base para pronosticar el tiempo y definir </a:t>
            </a:r>
            <a:r>
              <a:rPr lang="es-CL" dirty="0" smtClean="0">
                <a:solidFill>
                  <a:schemeClr val="tx2"/>
                </a:solidFill>
                <a:latin typeface="Verdana" panose="020B0604030504040204" pitchFamily="34" charset="0"/>
                <a:ea typeface="Verdana" panose="020B0604030504040204" pitchFamily="34" charset="0"/>
                <a:cs typeface="Verdana" panose="020B0604030504040204" pitchFamily="34" charset="0"/>
              </a:rPr>
              <a:t>el clima de un lugar determinado.</a:t>
            </a:r>
            <a:endParaRPr lang="es-C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3057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1240</TotalTime>
  <Words>1440</Words>
  <Application>Microsoft Office PowerPoint</Application>
  <PresentationFormat>Personalizado</PresentationFormat>
  <Paragraphs>150</Paragraphs>
  <Slides>15</Slides>
  <Notes>11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El planeta Tierra y sus capas</vt:lpstr>
      <vt:lpstr>Las actividades humanas afectan esas capas</vt:lpstr>
      <vt:lpstr>Impacto de las acciones humanas en la atmósfera</vt:lpstr>
      <vt:lpstr>Presentación de PowerPoint</vt:lpstr>
      <vt:lpstr>Presentación de PowerPoint</vt:lpstr>
      <vt:lpstr>Presentación de PowerPoint</vt:lpstr>
      <vt:lpstr>Elementos del tiempo atmosférico y clima</vt:lpstr>
      <vt:lpstr>Presentación de PowerPoint</vt:lpstr>
      <vt:lpstr>Principales causas del cambio climático</vt:lpstr>
      <vt:lpstr>Presentación de PowerPoint</vt:lpstr>
      <vt:lpstr>¿Cómo podemos enfrentar el cambio climático?</vt:lpstr>
      <vt:lpstr>¿Qué puedes hacer para enfrentar el cambio climático?</vt:lpstr>
      <vt:lpstr>Presentación de PowerPoint</vt:lpstr>
    </vt:vector>
  </TitlesOfParts>
  <Company>mma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Armedari</dc:creator>
  <cp:lastModifiedBy>Barbara Juliane Von Igel Grisar</cp:lastModifiedBy>
  <cp:revision>86</cp:revision>
  <dcterms:created xsi:type="dcterms:W3CDTF">2018-04-25T12:41:41Z</dcterms:created>
  <dcterms:modified xsi:type="dcterms:W3CDTF">2019-07-09T19:08:30Z</dcterms:modified>
</cp:coreProperties>
</file>