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70" r:id="rId2"/>
    <p:sldId id="264" r:id="rId3"/>
    <p:sldId id="271" r:id="rId4"/>
    <p:sldId id="272" r:id="rId5"/>
    <p:sldId id="273" r:id="rId6"/>
    <p:sldId id="274" r:id="rId7"/>
    <p:sldId id="275" r:id="rId8"/>
    <p:sldId id="280" r:id="rId9"/>
    <p:sldId id="281" r:id="rId10"/>
    <p:sldId id="277" r:id="rId11"/>
    <p:sldId id="278" r:id="rId12"/>
    <p:sldId id="279" r:id="rId13"/>
    <p:sldId id="276" r:id="rId14"/>
    <p:sldId id="282" r:id="rId15"/>
    <p:sldId id="262" r:id="rId16"/>
  </p:sldIdLst>
  <p:sldSz cx="11877675" cy="7808913"/>
  <p:notesSz cx="6858000" cy="9144000"/>
  <p:defaultTextStyle>
    <a:defPPr>
      <a:defRPr lang="es-ES"/>
    </a:defPPr>
    <a:lvl1pPr marL="0" algn="l" defTabSz="562447" rtl="0" eaLnBrk="1" latinLnBrk="0" hangingPunct="1">
      <a:defRPr sz="2200" kern="1200">
        <a:solidFill>
          <a:schemeClr val="tx1"/>
        </a:solidFill>
        <a:latin typeface="+mn-lt"/>
        <a:ea typeface="+mn-ea"/>
        <a:cs typeface="+mn-cs"/>
      </a:defRPr>
    </a:lvl1pPr>
    <a:lvl2pPr marL="562447" algn="l" defTabSz="562447" rtl="0" eaLnBrk="1" latinLnBrk="0" hangingPunct="1">
      <a:defRPr sz="2200" kern="1200">
        <a:solidFill>
          <a:schemeClr val="tx1"/>
        </a:solidFill>
        <a:latin typeface="+mn-lt"/>
        <a:ea typeface="+mn-ea"/>
        <a:cs typeface="+mn-cs"/>
      </a:defRPr>
    </a:lvl2pPr>
    <a:lvl3pPr marL="1124895" algn="l" defTabSz="562447" rtl="0" eaLnBrk="1" latinLnBrk="0" hangingPunct="1">
      <a:defRPr sz="2200" kern="1200">
        <a:solidFill>
          <a:schemeClr val="tx1"/>
        </a:solidFill>
        <a:latin typeface="+mn-lt"/>
        <a:ea typeface="+mn-ea"/>
        <a:cs typeface="+mn-cs"/>
      </a:defRPr>
    </a:lvl3pPr>
    <a:lvl4pPr marL="1687342" algn="l" defTabSz="562447" rtl="0" eaLnBrk="1" latinLnBrk="0" hangingPunct="1">
      <a:defRPr sz="2200" kern="1200">
        <a:solidFill>
          <a:schemeClr val="tx1"/>
        </a:solidFill>
        <a:latin typeface="+mn-lt"/>
        <a:ea typeface="+mn-ea"/>
        <a:cs typeface="+mn-cs"/>
      </a:defRPr>
    </a:lvl4pPr>
    <a:lvl5pPr marL="2249790" algn="l" defTabSz="562447" rtl="0" eaLnBrk="1" latinLnBrk="0" hangingPunct="1">
      <a:defRPr sz="2200" kern="1200">
        <a:solidFill>
          <a:schemeClr val="tx1"/>
        </a:solidFill>
        <a:latin typeface="+mn-lt"/>
        <a:ea typeface="+mn-ea"/>
        <a:cs typeface="+mn-cs"/>
      </a:defRPr>
    </a:lvl5pPr>
    <a:lvl6pPr marL="2812237" algn="l" defTabSz="562447" rtl="0" eaLnBrk="1" latinLnBrk="0" hangingPunct="1">
      <a:defRPr sz="2200" kern="1200">
        <a:solidFill>
          <a:schemeClr val="tx1"/>
        </a:solidFill>
        <a:latin typeface="+mn-lt"/>
        <a:ea typeface="+mn-ea"/>
        <a:cs typeface="+mn-cs"/>
      </a:defRPr>
    </a:lvl6pPr>
    <a:lvl7pPr marL="3374685" algn="l" defTabSz="562447" rtl="0" eaLnBrk="1" latinLnBrk="0" hangingPunct="1">
      <a:defRPr sz="2200" kern="1200">
        <a:solidFill>
          <a:schemeClr val="tx1"/>
        </a:solidFill>
        <a:latin typeface="+mn-lt"/>
        <a:ea typeface="+mn-ea"/>
        <a:cs typeface="+mn-cs"/>
      </a:defRPr>
    </a:lvl7pPr>
    <a:lvl8pPr marL="3937132" algn="l" defTabSz="562447" rtl="0" eaLnBrk="1" latinLnBrk="0" hangingPunct="1">
      <a:defRPr sz="2200" kern="1200">
        <a:solidFill>
          <a:schemeClr val="tx1"/>
        </a:solidFill>
        <a:latin typeface="+mn-lt"/>
        <a:ea typeface="+mn-ea"/>
        <a:cs typeface="+mn-cs"/>
      </a:defRPr>
    </a:lvl8pPr>
    <a:lvl9pPr marL="4499580" algn="l" defTabSz="562447"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60">
          <p15:clr>
            <a:srgbClr val="A4A3A4"/>
          </p15:clr>
        </p15:guide>
        <p15:guide id="2" pos="37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2C4C8C"/>
    <a:srgbClr val="094EA5"/>
    <a:srgbClr val="37AD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4"/>
    <p:restoredTop sz="94743" autoAdjust="0"/>
  </p:normalViewPr>
  <p:slideViewPr>
    <p:cSldViewPr snapToGrid="0" snapToObjects="1">
      <p:cViewPr varScale="1">
        <p:scale>
          <a:sx n="94" d="100"/>
          <a:sy n="94" d="100"/>
        </p:scale>
        <p:origin x="-1416" y="-96"/>
      </p:cViewPr>
      <p:guideLst>
        <p:guide orient="horz" pos="2460"/>
        <p:guide pos="374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663627-5BFA-D64E-92D2-99AB8D58C263}" type="datetimeFigureOut">
              <a:rPr lang="es-ES" smtClean="0"/>
              <a:t>03/07/2019</a:t>
            </a:fld>
            <a:endParaRPr lang="es-ES"/>
          </a:p>
        </p:txBody>
      </p:sp>
      <p:sp>
        <p:nvSpPr>
          <p:cNvPr id="4" name="Marcador de imagen de diapositiva 3"/>
          <p:cNvSpPr>
            <a:spLocks noGrp="1" noRot="1" noChangeAspect="1"/>
          </p:cNvSpPr>
          <p:nvPr>
            <p:ph type="sldImg" idx="2"/>
          </p:nvPr>
        </p:nvSpPr>
        <p:spPr>
          <a:xfrm>
            <a:off x="822325" y="685800"/>
            <a:ext cx="521335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A17EFC-73DA-FC46-9DC5-DFE759858065}" type="slidenum">
              <a:rPr lang="es-ES" smtClean="0"/>
              <a:t>‹Nº›</a:t>
            </a:fld>
            <a:endParaRPr lang="es-ES"/>
          </a:p>
        </p:txBody>
      </p:sp>
    </p:spTree>
    <p:extLst>
      <p:ext uri="{BB962C8B-B14F-4D97-AF65-F5344CB8AC3E}">
        <p14:creationId xmlns:p14="http://schemas.microsoft.com/office/powerpoint/2010/main" val="19218072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El aire</a:t>
            </a:r>
            <a:r>
              <a:rPr lang="es-CL" baseline="0" dirty="0" smtClean="0"/>
              <a:t> es muy importante para nuestra vida, contiene oxígeno, elemento clave en el funcionamiento de todas las células que forman nuestro cuerpo.</a:t>
            </a:r>
          </a:p>
          <a:p>
            <a:r>
              <a:rPr lang="es-ES" baseline="0" dirty="0" smtClean="0"/>
              <a:t>Para que el oxígeno llegue hasta las células, debe pasar por una serie de órganos y conductos que en su conjunto forman el sistema respiratorio.</a:t>
            </a:r>
          </a:p>
          <a:p>
            <a:r>
              <a:rPr lang="es-ES" baseline="0" dirty="0" smtClean="0"/>
              <a:t>El proceso es así:</a:t>
            </a:r>
          </a:p>
          <a:p>
            <a:pPr marL="171450" indent="-171450">
              <a:buFont typeface="Arial" panose="020B0604020202020204" pitchFamily="34" charset="0"/>
              <a:buChar char="•"/>
            </a:pPr>
            <a:r>
              <a:rPr lang="es-ES" baseline="0" dirty="0" smtClean="0"/>
              <a:t>Al inhalar, el aire entra por la nariz, donde se filtra el material </a:t>
            </a:r>
            <a:r>
              <a:rPr lang="es-ES" baseline="0" dirty="0" err="1" smtClean="0"/>
              <a:t>particulado</a:t>
            </a:r>
            <a:r>
              <a:rPr lang="es-ES" baseline="0" dirty="0" smtClean="0"/>
              <a:t>. </a:t>
            </a:r>
          </a:p>
          <a:p>
            <a:pPr marL="171450" indent="-171450">
              <a:buFont typeface="Arial" panose="020B0604020202020204" pitchFamily="34" charset="0"/>
              <a:buChar char="•"/>
            </a:pPr>
            <a:r>
              <a:rPr lang="es-ES" baseline="0" dirty="0" smtClean="0"/>
              <a:t>Pasa a la tráquea, conducto alargado que conduce el aire hasta los bronquios </a:t>
            </a:r>
          </a:p>
          <a:p>
            <a:pPr marL="171450" indent="-171450">
              <a:buFont typeface="Arial" panose="020B0604020202020204" pitchFamily="34" charset="0"/>
              <a:buChar char="•"/>
            </a:pPr>
            <a:r>
              <a:rPr lang="es-ES" baseline="0" dirty="0" smtClean="0"/>
              <a:t>En los bronquios, el aire se distribuye por todo el pulmón, llegando así a los alveolos.</a:t>
            </a:r>
          </a:p>
          <a:p>
            <a:pPr marL="171450" indent="-171450">
              <a:buFont typeface="Arial" panose="020B0604020202020204" pitchFamily="34" charset="0"/>
              <a:buChar char="•"/>
            </a:pPr>
            <a:r>
              <a:rPr lang="es-ES" baseline="0" dirty="0" smtClean="0"/>
              <a:t>En los alveolos es donde ocurre el intercambio gaseoso entre el aire y la sangre. Entra oxígeno y sale dióxido de carbono.</a:t>
            </a:r>
            <a:endParaRPr lang="es-CL" baseline="0" dirty="0" smtClean="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3</a:t>
            </a:fld>
            <a:endParaRPr lang="es-ES"/>
          </a:p>
        </p:txBody>
      </p:sp>
    </p:spTree>
    <p:extLst>
      <p:ext uri="{BB962C8B-B14F-4D97-AF65-F5344CB8AC3E}">
        <p14:creationId xmlns:p14="http://schemas.microsoft.com/office/powerpoint/2010/main" val="4241050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rtl="0"/>
            <a:r>
              <a:rPr lang="es-ES" sz="1200" b="0" i="0" u="none" strike="noStrike" kern="1200" dirty="0" smtClean="0">
                <a:solidFill>
                  <a:schemeClr val="tx1"/>
                </a:solidFill>
                <a:effectLst/>
                <a:latin typeface="+mn-lt"/>
                <a:ea typeface="+mn-ea"/>
                <a:cs typeface="+mn-cs"/>
              </a:rPr>
              <a:t>¿Que esta en nuestras manos hacer para ayudar a descontaminar el aire?</a:t>
            </a:r>
            <a:endParaRPr lang="es-CL" sz="1200" b="0" i="0" u="none" strike="noStrike" kern="1200" dirty="0" smtClean="0">
              <a:solidFill>
                <a:schemeClr val="tx1"/>
              </a:solidFill>
              <a:effectLst/>
              <a:latin typeface="+mn-lt"/>
              <a:ea typeface="+mn-ea"/>
              <a:cs typeface="+mn-cs"/>
            </a:endParaRPr>
          </a:p>
          <a:p>
            <a:pPr marL="171450" indent="-171450" rtl="0">
              <a:buFont typeface="Arial" panose="020B0604020202020204" pitchFamily="34" charset="0"/>
              <a:buChar char="•"/>
            </a:pPr>
            <a:r>
              <a:rPr lang="es-CL" sz="1200" b="0" i="0" u="none" strike="noStrike" kern="1200" dirty="0" smtClean="0">
                <a:solidFill>
                  <a:schemeClr val="tx1"/>
                </a:solidFill>
                <a:effectLst/>
                <a:latin typeface="+mn-lt"/>
                <a:ea typeface="+mn-ea"/>
                <a:cs typeface="+mn-cs"/>
              </a:rPr>
              <a:t>Preferir medios de transportes eficientes tales como la bicicleta</a:t>
            </a:r>
            <a:r>
              <a:rPr lang="es-CL" sz="1200" b="0" i="0" u="none" strike="noStrike" kern="1200" baseline="0" dirty="0" smtClean="0">
                <a:solidFill>
                  <a:schemeClr val="tx1"/>
                </a:solidFill>
                <a:effectLst/>
                <a:latin typeface="+mn-lt"/>
                <a:ea typeface="+mn-ea"/>
                <a:cs typeface="+mn-cs"/>
              </a:rPr>
              <a:t> o el transporte público</a:t>
            </a:r>
          </a:p>
          <a:p>
            <a:pPr marL="171450" indent="-171450" rtl="0">
              <a:buFont typeface="Arial" panose="020B0604020202020204" pitchFamily="34" charset="0"/>
              <a:buChar char="•"/>
            </a:pPr>
            <a:r>
              <a:rPr lang="es-ES" sz="1200" b="0" i="0" u="none" strike="noStrike" kern="1200" baseline="0" dirty="0" smtClean="0">
                <a:solidFill>
                  <a:schemeClr val="tx1"/>
                </a:solidFill>
                <a:effectLst/>
                <a:latin typeface="+mn-lt"/>
                <a:ea typeface="+mn-ea"/>
                <a:cs typeface="+mn-cs"/>
              </a:rPr>
              <a:t>Evitar el uso de leña para calefacción. </a:t>
            </a:r>
            <a:endParaRPr lang="es-CL" b="0" dirty="0" smtClean="0">
              <a:effectLst/>
            </a:endParaRPr>
          </a:p>
          <a:p>
            <a:pPr marL="171450" indent="-171450" rtl="0">
              <a:buFont typeface="Arial" panose="020B0604020202020204" pitchFamily="34" charset="0"/>
              <a:buChar char="•"/>
            </a:pPr>
            <a:r>
              <a:rPr lang="es-CL" sz="1200" b="0" i="0" u="none" strike="noStrike" kern="1200" dirty="0" smtClean="0">
                <a:solidFill>
                  <a:schemeClr val="tx1"/>
                </a:solidFill>
                <a:effectLst/>
                <a:latin typeface="+mn-lt"/>
                <a:ea typeface="+mn-ea"/>
                <a:cs typeface="+mn-cs"/>
              </a:rPr>
              <a:t>Plantar árboles y cuidar los que ya existen.</a:t>
            </a:r>
            <a:endParaRPr lang="es-CL" b="0" dirty="0" smtClean="0">
              <a:effectLst/>
            </a:endParaRPr>
          </a:p>
        </p:txBody>
      </p:sp>
      <p:sp>
        <p:nvSpPr>
          <p:cNvPr id="4" name="3 Marcador de número de diapositiva"/>
          <p:cNvSpPr>
            <a:spLocks noGrp="1"/>
          </p:cNvSpPr>
          <p:nvPr>
            <p:ph type="sldNum" sz="quarter" idx="10"/>
          </p:nvPr>
        </p:nvSpPr>
        <p:spPr/>
        <p:txBody>
          <a:bodyPr/>
          <a:lstStyle/>
          <a:p>
            <a:fld id="{4CA17EFC-73DA-FC46-9DC5-DFE759858065}" type="slidenum">
              <a:rPr lang="es-ES" smtClean="0"/>
              <a:t>12</a:t>
            </a:fld>
            <a:endParaRPr lang="es-ES"/>
          </a:p>
        </p:txBody>
      </p:sp>
    </p:spTree>
    <p:extLst>
      <p:ext uri="{BB962C8B-B14F-4D97-AF65-F5344CB8AC3E}">
        <p14:creationId xmlns:p14="http://schemas.microsoft.com/office/powerpoint/2010/main" val="2798085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Por su parte el Estado a través de los planes de descontaminación atmosférica (PDA),</a:t>
            </a:r>
            <a:r>
              <a:rPr lang="es-ES" baseline="0" dirty="0" smtClean="0"/>
              <a:t> busca implementar medidas efectivas que promuevan la reducción de emisiones en las zonas declaradas como saturadas; aquellas zonas que son declaradas como zonas latentes y saturadas, tienen planes de prevención y descontaminación atmosférica (PPDA), que es el caso de la Región </a:t>
            </a:r>
            <a:r>
              <a:rPr lang="es-ES" baseline="0" dirty="0" err="1" smtClean="0"/>
              <a:t>Metropoliana</a:t>
            </a:r>
            <a:r>
              <a:rPr lang="es-ES" baseline="0" dirty="0" smtClean="0"/>
              <a:t> de Santiago.</a:t>
            </a:r>
          </a:p>
          <a:p>
            <a:endParaRPr lang="es-ES" baseline="0" dirty="0" smtClean="0"/>
          </a:p>
          <a:p>
            <a:r>
              <a:rPr lang="es-ES" baseline="0" dirty="0" smtClean="0"/>
              <a:t>Zona saturada: </a:t>
            </a:r>
            <a:r>
              <a:rPr lang="es-CL" dirty="0" smtClean="0"/>
              <a:t>Aquella en que una o más normas de calidad ambiental se encuentran sobrepasada.</a:t>
            </a:r>
          </a:p>
          <a:p>
            <a:r>
              <a:rPr lang="es-ES" baseline="0" dirty="0" smtClean="0"/>
              <a:t>Zona latente: </a:t>
            </a:r>
            <a:r>
              <a:rPr lang="es-CL" dirty="0" smtClean="0"/>
              <a:t>Aquella en que la medición de la concentración de contaminantes en el aire, agua o suelo se sitúa entre el 80% y el 100% del valor de la respectiva norma de calidad ambiental.</a:t>
            </a:r>
            <a:endParaRPr lang="es-ES" baseline="0" dirty="0" smtClean="0"/>
          </a:p>
          <a:p>
            <a:endParaRPr lang="es-ES" dirty="0" smtClean="0"/>
          </a:p>
          <a:p>
            <a:r>
              <a:rPr lang="es-ES" dirty="0" smtClean="0"/>
              <a:t>Actualmente existen 10 PDA vigentes para las zonas de </a:t>
            </a:r>
          </a:p>
          <a:p>
            <a:pPr marL="171450" indent="-171450">
              <a:buFont typeface="Arial" panose="020B0604020202020204" pitchFamily="34" charset="0"/>
              <a:buChar char="•"/>
            </a:pPr>
            <a:r>
              <a:rPr lang="es-ES" dirty="0" smtClean="0"/>
              <a:t>Tocopilla</a:t>
            </a:r>
          </a:p>
          <a:p>
            <a:pPr marL="171450" indent="-171450">
              <a:buFont typeface="Arial" panose="020B0604020202020204" pitchFamily="34" charset="0"/>
              <a:buChar char="•"/>
            </a:pPr>
            <a:r>
              <a:rPr lang="es-ES" dirty="0" smtClean="0"/>
              <a:t>Maria</a:t>
            </a:r>
            <a:r>
              <a:rPr lang="es-ES" baseline="0" dirty="0" smtClean="0"/>
              <a:t> Elena-Pedro de Valdivia</a:t>
            </a:r>
          </a:p>
          <a:p>
            <a:pPr marL="171450" indent="-171450">
              <a:buFont typeface="Arial" panose="020B0604020202020204" pitchFamily="34" charset="0"/>
              <a:buChar char="•"/>
            </a:pPr>
            <a:r>
              <a:rPr lang="es-ES" baseline="0" dirty="0" smtClean="0"/>
              <a:t>Chuquicamata</a:t>
            </a:r>
          </a:p>
          <a:p>
            <a:pPr marL="171450" indent="-171450">
              <a:buFont typeface="Arial" panose="020B0604020202020204" pitchFamily="34" charset="0"/>
              <a:buChar char="•"/>
            </a:pPr>
            <a:r>
              <a:rPr lang="es-ES" baseline="0" dirty="0" smtClean="0"/>
              <a:t>Potrerillos</a:t>
            </a:r>
          </a:p>
          <a:p>
            <a:pPr marL="171450" indent="-171450">
              <a:buFont typeface="Arial" panose="020B0604020202020204" pitchFamily="34" charset="0"/>
              <a:buChar char="•"/>
            </a:pPr>
            <a:r>
              <a:rPr lang="es-ES" baseline="0" dirty="0" err="1" smtClean="0"/>
              <a:t>Paipote</a:t>
            </a:r>
            <a:endParaRPr lang="es-ES" baseline="0" dirty="0" smtClean="0"/>
          </a:p>
          <a:p>
            <a:pPr marL="171450" indent="-171450">
              <a:buFont typeface="Arial" panose="020B0604020202020204" pitchFamily="34" charset="0"/>
              <a:buChar char="•"/>
            </a:pPr>
            <a:r>
              <a:rPr lang="es-ES" baseline="0" dirty="0" err="1" smtClean="0"/>
              <a:t>Puchuncaví</a:t>
            </a:r>
            <a:r>
              <a:rPr lang="es-ES" baseline="0" dirty="0" smtClean="0"/>
              <a:t> y Quinteros</a:t>
            </a:r>
          </a:p>
          <a:p>
            <a:pPr marL="171450" indent="-171450">
              <a:buFont typeface="Arial" panose="020B0604020202020204" pitchFamily="34" charset="0"/>
              <a:buChar char="•"/>
            </a:pPr>
            <a:r>
              <a:rPr lang="es-ES" baseline="0" dirty="0" smtClean="0"/>
              <a:t>Metropolitana de Santiago</a:t>
            </a:r>
          </a:p>
          <a:p>
            <a:pPr marL="171450" indent="-171450">
              <a:buFont typeface="Arial" panose="020B0604020202020204" pitchFamily="34" charset="0"/>
              <a:buChar char="•"/>
            </a:pPr>
            <a:r>
              <a:rPr lang="es-ES" baseline="0" dirty="0" smtClean="0"/>
              <a:t>Valle Central de la VI Región</a:t>
            </a:r>
          </a:p>
          <a:p>
            <a:pPr marL="171450" indent="-171450">
              <a:buFont typeface="Arial" panose="020B0604020202020204" pitchFamily="34" charset="0"/>
              <a:buChar char="•"/>
            </a:pPr>
            <a:r>
              <a:rPr lang="es-ES" baseline="0" dirty="0" err="1" smtClean="0"/>
              <a:t>Caletones</a:t>
            </a:r>
            <a:endParaRPr lang="es-ES" baseline="0" dirty="0" smtClean="0"/>
          </a:p>
          <a:p>
            <a:pPr marL="171450" indent="-171450">
              <a:buFont typeface="Arial" panose="020B0604020202020204" pitchFamily="34" charset="0"/>
              <a:buChar char="•"/>
            </a:pPr>
            <a:r>
              <a:rPr lang="es-ES" baseline="0" dirty="0" smtClean="0"/>
              <a:t>Temuco y Padre de las casas.</a:t>
            </a:r>
          </a:p>
          <a:p>
            <a:endParaRPr lang="es-ES" dirty="0" smtClean="0"/>
          </a:p>
          <a:p>
            <a:r>
              <a:rPr lang="es-ES" dirty="0" smtClean="0"/>
              <a:t>Más información en documento “Planes</a:t>
            </a:r>
            <a:r>
              <a:rPr lang="es-ES" baseline="0" dirty="0" smtClean="0"/>
              <a:t> de descontaminación atmosférica, estrategia 2014-2018”.</a:t>
            </a:r>
          </a:p>
          <a:p>
            <a:r>
              <a:rPr lang="es-CL" dirty="0" smtClean="0"/>
              <a:t>http://portal.mma.gob.cl/wp-content/uploads/2014/08/articles-56174_Plan_Descont_Atmosferica_2014_2018.pdf</a:t>
            </a:r>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13</a:t>
            </a:fld>
            <a:endParaRPr lang="es-ES"/>
          </a:p>
        </p:txBody>
      </p:sp>
    </p:spTree>
    <p:extLst>
      <p:ext uri="{BB962C8B-B14F-4D97-AF65-F5344CB8AC3E}">
        <p14:creationId xmlns:p14="http://schemas.microsoft.com/office/powerpoint/2010/main" val="185279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A</a:t>
            </a:r>
            <a:r>
              <a:rPr lang="es-ES" baseline="0" dirty="0" smtClean="0"/>
              <a:t> veces la nariz, no es suficiente para detener todo el material </a:t>
            </a:r>
            <a:r>
              <a:rPr lang="es-ES" baseline="0" dirty="0" err="1" smtClean="0"/>
              <a:t>particulado</a:t>
            </a:r>
            <a:r>
              <a:rPr lang="es-ES" baseline="0" dirty="0" smtClean="0"/>
              <a:t> que entra al inhalar.</a:t>
            </a:r>
          </a:p>
          <a:p>
            <a:r>
              <a:rPr lang="es-ES" baseline="0" dirty="0" smtClean="0"/>
              <a:t>De este modo llega aire contaminado a nuestros pulmones causándonos problemas al sistema respiratorio.</a:t>
            </a:r>
            <a:endParaRPr lang="es-CL" dirty="0" smtClean="0"/>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4</a:t>
            </a:fld>
            <a:endParaRPr lang="es-ES"/>
          </a:p>
        </p:txBody>
      </p:sp>
    </p:spTree>
    <p:extLst>
      <p:ext uri="{BB962C8B-B14F-4D97-AF65-F5344CB8AC3E}">
        <p14:creationId xmlns:p14="http://schemas.microsoft.com/office/powerpoint/2010/main" val="1559085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L" sz="1200" dirty="0" smtClean="0"/>
              <a:t>El material </a:t>
            </a:r>
            <a:r>
              <a:rPr lang="es-CL" sz="1200" dirty="0" err="1" smtClean="0"/>
              <a:t>particulado</a:t>
            </a:r>
            <a:r>
              <a:rPr lang="es-CL" sz="1200" baseline="0" dirty="0" smtClean="0"/>
              <a:t> es u</a:t>
            </a:r>
            <a:r>
              <a:rPr lang="es-CL" sz="1200" dirty="0" smtClean="0"/>
              <a:t>na mezcla de partículas sólidas y líquidas suspendidas en el aire, de distintas formas y tamaños, y cuya composición química es variable, dependiendo de las fuentes emisoras que lo originen. Algunos son muy pequeños, y pueden incrustarse en nuestros pulmones.</a:t>
            </a:r>
          </a:p>
          <a:p>
            <a:r>
              <a:rPr lang="es-CL" sz="1200" dirty="0" smtClean="0"/>
              <a:t>Existe el</a:t>
            </a:r>
            <a:r>
              <a:rPr lang="es-CL" sz="1200" baseline="0" dirty="0" smtClean="0"/>
              <a:t> material </a:t>
            </a:r>
            <a:r>
              <a:rPr lang="es-CL" sz="1200" baseline="0" dirty="0" err="1" smtClean="0"/>
              <a:t>particulado</a:t>
            </a:r>
            <a:r>
              <a:rPr lang="es-CL" sz="1200" baseline="0" dirty="0" smtClean="0"/>
              <a:t> de hasta 10 micrones (MP10) y el material </a:t>
            </a:r>
            <a:r>
              <a:rPr lang="es-CL" sz="1200" baseline="0" dirty="0" err="1" smtClean="0"/>
              <a:t>particulado</a:t>
            </a:r>
            <a:r>
              <a:rPr lang="es-CL" sz="1200" baseline="0" dirty="0" smtClean="0"/>
              <a:t> de hasta 2,5 micrones (MP2,5). </a:t>
            </a:r>
          </a:p>
          <a:p>
            <a:r>
              <a:rPr lang="es-CL" dirty="0" smtClean="0"/>
              <a:t>Es decir, se puede distinguir una fracción gruesa, mayor a 2,5 y hasta 10 micrones de diámetro (que es el MP10), y una fracción fina, que considera las partículas de tamaño menor o igual a 2,5 micrones, denominado MP2,5. La fracción gruesa del MP10 está constituida por partículas inhalables que pueden penetrar en las vías respiratorias llegando sólo hasta la región torácica, ya que por su tamaño quedan retenidas en la parte superior del sistema respiratorio. La fracción fina está compuesta por partículas suficientemente pequeñas que pueden penetrar en las vías respiratorias hasta llegar a los pulmones y los alvéolos.</a:t>
            </a:r>
          </a:p>
          <a:p>
            <a:endParaRPr lang="es-CL" dirty="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5</a:t>
            </a:fld>
            <a:endParaRPr lang="es-ES"/>
          </a:p>
        </p:txBody>
      </p:sp>
    </p:spTree>
    <p:extLst>
      <p:ext uri="{BB962C8B-B14F-4D97-AF65-F5344CB8AC3E}">
        <p14:creationId xmlns:p14="http://schemas.microsoft.com/office/powerpoint/2010/main" val="28769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rtl="0"/>
            <a:r>
              <a:rPr lang="es-CL" sz="1200" b="0" i="0" u="none" strike="noStrike" kern="1200" dirty="0" smtClean="0">
                <a:solidFill>
                  <a:schemeClr val="tx1"/>
                </a:solidFill>
                <a:effectLst/>
                <a:latin typeface="+mn-lt"/>
                <a:ea typeface="+mn-ea"/>
                <a:cs typeface="+mn-cs"/>
              </a:rPr>
              <a:t>Se observa un Mapa de Chile con estas ciudades destacadas como las más contaminadas.</a:t>
            </a:r>
            <a:endParaRPr lang="es-CL" b="0" dirty="0" smtClean="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b="0" i="0" u="none" strike="noStrike" kern="1200" dirty="0" err="1" smtClean="0">
                <a:solidFill>
                  <a:schemeClr val="tx1"/>
                </a:solidFill>
                <a:effectLst/>
                <a:latin typeface="+mn-lt"/>
                <a:ea typeface="+mn-ea"/>
                <a:cs typeface="+mn-cs"/>
              </a:rPr>
              <a:t>Andacollo</a:t>
            </a:r>
            <a:endParaRPr lang="es-CL" sz="1200" b="0" i="0" u="none" strike="noStrike"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s-CL" sz="1200" b="0" i="0" u="none" strike="noStrike" kern="1200" dirty="0" smtClean="0">
                <a:solidFill>
                  <a:schemeClr val="tx1"/>
                </a:solidFill>
                <a:effectLst/>
                <a:latin typeface="+mn-lt"/>
                <a:ea typeface="+mn-ea"/>
                <a:cs typeface="+mn-cs"/>
              </a:rPr>
              <a:t>Santiago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b="0" i="0" u="none" strike="noStrike" kern="1200" dirty="0" smtClean="0">
                <a:solidFill>
                  <a:schemeClr val="tx1"/>
                </a:solidFill>
                <a:effectLst/>
                <a:latin typeface="+mn-lt"/>
                <a:ea typeface="+mn-ea"/>
                <a:cs typeface="+mn-cs"/>
              </a:rPr>
              <a:t>Rancagua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b="0" dirty="0" smtClean="0">
                <a:effectLst/>
              </a:rPr>
              <a:t>Curicó</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b="0" dirty="0" smtClean="0">
                <a:effectLst/>
              </a:rPr>
              <a:t>Talca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b="0" dirty="0" smtClean="0">
                <a:effectLst/>
              </a:rPr>
              <a:t>Chillán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b="0" i="0" u="none" strike="noStrike" kern="1200" dirty="0" smtClean="0">
                <a:solidFill>
                  <a:schemeClr val="tx1"/>
                </a:solidFill>
                <a:effectLst/>
                <a:latin typeface="+mn-lt"/>
                <a:ea typeface="+mn-ea"/>
                <a:cs typeface="+mn-cs"/>
              </a:rPr>
              <a:t>Temuco</a:t>
            </a:r>
          </a:p>
          <a:p>
            <a:pPr marL="171450" indent="-171450" rtl="0" fontAlgn="base">
              <a:buFont typeface="Arial" panose="020B0604020202020204" pitchFamily="34" charset="0"/>
              <a:buChar char="•"/>
            </a:pPr>
            <a:r>
              <a:rPr lang="es-CL" sz="1200" b="0" i="0" u="none" strike="noStrike" kern="1200" dirty="0" smtClean="0">
                <a:solidFill>
                  <a:schemeClr val="tx1"/>
                </a:solidFill>
                <a:effectLst/>
                <a:latin typeface="+mn-lt"/>
                <a:ea typeface="+mn-ea"/>
                <a:cs typeface="+mn-cs"/>
              </a:rPr>
              <a:t>Osorno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L" sz="1200" b="0" i="0" u="none" strike="noStrike" kern="1200" dirty="0" smtClean="0">
                <a:solidFill>
                  <a:schemeClr val="tx1"/>
                </a:solidFill>
                <a:effectLst/>
                <a:latin typeface="+mn-lt"/>
                <a:ea typeface="+mn-ea"/>
                <a:cs typeface="+mn-cs"/>
              </a:rPr>
              <a:t>Coyhaique</a:t>
            </a:r>
            <a:endParaRPr lang="es-CL" b="0" dirty="0" smtClean="0">
              <a:effectLst/>
            </a:endParaRPr>
          </a:p>
        </p:txBody>
      </p:sp>
      <p:sp>
        <p:nvSpPr>
          <p:cNvPr id="4" name="3 Marcador de número de diapositiva"/>
          <p:cNvSpPr>
            <a:spLocks noGrp="1"/>
          </p:cNvSpPr>
          <p:nvPr>
            <p:ph type="sldNum" sz="quarter" idx="10"/>
          </p:nvPr>
        </p:nvSpPr>
        <p:spPr/>
        <p:txBody>
          <a:bodyPr/>
          <a:lstStyle/>
          <a:p>
            <a:fld id="{4CA17EFC-73DA-FC46-9DC5-DFE759858065}" type="slidenum">
              <a:rPr lang="es-ES" smtClean="0"/>
              <a:t>6</a:t>
            </a:fld>
            <a:endParaRPr lang="es-ES"/>
          </a:p>
        </p:txBody>
      </p:sp>
    </p:spTree>
    <p:extLst>
      <p:ext uri="{BB962C8B-B14F-4D97-AF65-F5344CB8AC3E}">
        <p14:creationId xmlns:p14="http://schemas.microsoft.com/office/powerpoint/2010/main" val="3028569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Coyhaique</a:t>
            </a:r>
            <a:r>
              <a:rPr lang="es-CL" baseline="0" dirty="0" smtClean="0"/>
              <a:t> es una de las ciudades más contaminadas de Chile, principalmente por la quema de leña para calefacción.</a:t>
            </a:r>
          </a:p>
          <a:p>
            <a:r>
              <a:rPr lang="es-CL" baseline="0" dirty="0" smtClean="0"/>
              <a:t>Para profundizar, ver los siguientes materiales del Ministerio del Medio Ambiente: </a:t>
            </a:r>
          </a:p>
          <a:p>
            <a:r>
              <a:rPr lang="es-CL" baseline="0" dirty="0" smtClean="0"/>
              <a:t>La nube de humo, capítulo 1 https://www.youtube.com/watch?v=i_s8F37kDv0</a:t>
            </a:r>
          </a:p>
          <a:p>
            <a:r>
              <a:rPr lang="es-CL" baseline="0" dirty="0" smtClean="0"/>
              <a:t>La nube de humo, capítulo 2 https://www.youtube.com/watch?v=AA85DAVJR58</a:t>
            </a:r>
          </a:p>
          <a:p>
            <a:r>
              <a:rPr lang="es-CL" baseline="0" dirty="0" smtClean="0"/>
              <a:t>La nube de humo, capítulo 3 https://www.youtube.com/watch?v=5s-2VJ6QeDw </a:t>
            </a:r>
          </a:p>
        </p:txBody>
      </p:sp>
      <p:sp>
        <p:nvSpPr>
          <p:cNvPr id="4" name="3 Marcador de número de diapositiva"/>
          <p:cNvSpPr>
            <a:spLocks noGrp="1"/>
          </p:cNvSpPr>
          <p:nvPr>
            <p:ph type="sldNum" sz="quarter" idx="10"/>
          </p:nvPr>
        </p:nvSpPr>
        <p:spPr/>
        <p:txBody>
          <a:bodyPr/>
          <a:lstStyle/>
          <a:p>
            <a:fld id="{4CA17EFC-73DA-FC46-9DC5-DFE759858065}" type="slidenum">
              <a:rPr lang="es-ES" smtClean="0"/>
              <a:t>7</a:t>
            </a:fld>
            <a:endParaRPr lang="es-ES"/>
          </a:p>
        </p:txBody>
      </p:sp>
    </p:spTree>
    <p:extLst>
      <p:ext uri="{BB962C8B-B14F-4D97-AF65-F5344CB8AC3E}">
        <p14:creationId xmlns:p14="http://schemas.microsoft.com/office/powerpoint/2010/main" val="215171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dirty="0" smtClean="0"/>
              <a:t>Los contaminantes pueden ser gases o partículas (líquidas o sólidas) en suspensión.</a:t>
            </a:r>
          </a:p>
          <a:p>
            <a:r>
              <a:rPr lang="es-CL" dirty="0" smtClean="0"/>
              <a:t>Los agentes contaminantes atmosféricos pueden ser naturales o bien de causas antropogénicas (producidos por el hombre ), en este segundo caso son sobre todo producto de combustiones y de la actividad industrial.</a:t>
            </a:r>
          </a:p>
          <a:p>
            <a:r>
              <a:rPr lang="es-CL" dirty="0" smtClean="0"/>
              <a:t>Entre los agentes de contaminación natural se encuentran, entre otros, los contaminantes biológicos , como el polen , y los microorganismos dañinos que originan procesos alérgicos.</a:t>
            </a:r>
          </a:p>
          <a:p>
            <a:r>
              <a:rPr lang="es-ES" dirty="0" smtClean="0"/>
              <a:t>Los principales contaminantes son:</a:t>
            </a:r>
          </a:p>
          <a:p>
            <a:r>
              <a:rPr lang="es-CL" sz="1200" b="1" kern="1200" dirty="0" smtClean="0">
                <a:solidFill>
                  <a:schemeClr val="tx1"/>
                </a:solidFill>
                <a:effectLst/>
                <a:latin typeface="+mn-lt"/>
                <a:ea typeface="+mn-ea"/>
                <a:cs typeface="+mn-cs"/>
              </a:rPr>
              <a:t>óxidos de azufre</a:t>
            </a:r>
          </a:p>
          <a:p>
            <a:r>
              <a:rPr lang="es-CL" sz="1200" b="1" kern="1200" dirty="0" smtClean="0">
                <a:solidFill>
                  <a:schemeClr val="tx1"/>
                </a:solidFill>
                <a:effectLst/>
                <a:latin typeface="+mn-lt"/>
                <a:ea typeface="+mn-ea"/>
                <a:cs typeface="+mn-cs"/>
              </a:rPr>
              <a:t>sulfuros y los mercaptanos</a:t>
            </a:r>
          </a:p>
          <a:p>
            <a:r>
              <a:rPr lang="es-CL" sz="1200" b="1" kern="1200" dirty="0" smtClean="0">
                <a:solidFill>
                  <a:schemeClr val="tx1"/>
                </a:solidFill>
                <a:effectLst/>
                <a:latin typeface="+mn-lt"/>
                <a:ea typeface="+mn-ea"/>
                <a:cs typeface="+mn-cs"/>
              </a:rPr>
              <a:t>monóxido de carbono (CO)</a:t>
            </a:r>
          </a:p>
          <a:p>
            <a:r>
              <a:rPr lang="es-CL" sz="1200" b="1" kern="1200" dirty="0" smtClean="0">
                <a:solidFill>
                  <a:schemeClr val="tx1"/>
                </a:solidFill>
                <a:effectLst/>
                <a:latin typeface="+mn-lt"/>
                <a:ea typeface="+mn-ea"/>
                <a:cs typeface="+mn-cs"/>
              </a:rPr>
              <a:t>dióxido de carbono (CO</a:t>
            </a:r>
            <a:r>
              <a:rPr lang="es-CL" sz="1200" b="1" kern="1200" baseline="-25000" dirty="0" smtClean="0">
                <a:solidFill>
                  <a:schemeClr val="tx1"/>
                </a:solidFill>
                <a:effectLst/>
                <a:latin typeface="+mn-lt"/>
                <a:ea typeface="+mn-ea"/>
                <a:cs typeface="+mn-cs"/>
              </a:rPr>
              <a:t>2</a:t>
            </a:r>
            <a:r>
              <a:rPr lang="es-CL" sz="1200" b="1" kern="1200" dirty="0" smtClean="0">
                <a:solidFill>
                  <a:schemeClr val="tx1"/>
                </a:solidFill>
                <a:effectLst/>
                <a:latin typeface="+mn-lt"/>
                <a:ea typeface="+mn-ea"/>
                <a:cs typeface="+mn-cs"/>
              </a:rPr>
              <a:t>)</a:t>
            </a:r>
          </a:p>
          <a:p>
            <a:r>
              <a:rPr lang="es-CL" sz="1200" b="1" kern="1200" dirty="0" smtClean="0">
                <a:solidFill>
                  <a:schemeClr val="tx1"/>
                </a:solidFill>
                <a:effectLst/>
                <a:latin typeface="+mn-lt"/>
                <a:ea typeface="+mn-ea"/>
                <a:cs typeface="+mn-cs"/>
              </a:rPr>
              <a:t>ozono (O</a:t>
            </a:r>
            <a:r>
              <a:rPr lang="es-CL" sz="1200" b="1" kern="1200" baseline="-25000" dirty="0" smtClean="0">
                <a:solidFill>
                  <a:schemeClr val="tx1"/>
                </a:solidFill>
                <a:effectLst/>
                <a:latin typeface="+mn-lt"/>
                <a:ea typeface="+mn-ea"/>
                <a:cs typeface="+mn-cs"/>
              </a:rPr>
              <a:t>3</a:t>
            </a:r>
            <a:r>
              <a:rPr lang="es-CL" sz="1200" b="1" kern="1200" dirty="0" smtClean="0">
                <a:solidFill>
                  <a:schemeClr val="tx1"/>
                </a:solidFill>
                <a:effectLst/>
                <a:latin typeface="+mn-lt"/>
                <a:ea typeface="+mn-ea"/>
                <a:cs typeface="+mn-cs"/>
              </a:rPr>
              <a:t>)</a:t>
            </a:r>
          </a:p>
          <a:p>
            <a:r>
              <a:rPr lang="es-CL" sz="1200" b="1" kern="1200" dirty="0" smtClean="0">
                <a:solidFill>
                  <a:schemeClr val="tx1"/>
                </a:solidFill>
                <a:effectLst/>
                <a:latin typeface="+mn-lt"/>
                <a:ea typeface="+mn-ea"/>
                <a:cs typeface="+mn-cs"/>
              </a:rPr>
              <a:t>óxidos de nitrógeno (NO y NO</a:t>
            </a:r>
            <a:r>
              <a:rPr lang="es-CL" sz="1200" b="1" kern="1200" baseline="-25000" dirty="0" smtClean="0">
                <a:solidFill>
                  <a:schemeClr val="tx1"/>
                </a:solidFill>
                <a:effectLst/>
                <a:latin typeface="+mn-lt"/>
                <a:ea typeface="+mn-ea"/>
                <a:cs typeface="+mn-cs"/>
              </a:rPr>
              <a:t>2</a:t>
            </a:r>
            <a:r>
              <a:rPr lang="es-CL" sz="1200" b="1" kern="1200" dirty="0" smtClean="0">
                <a:solidFill>
                  <a:schemeClr val="tx1"/>
                </a:solidFill>
                <a:effectLst/>
                <a:latin typeface="+mn-lt"/>
                <a:ea typeface="+mn-ea"/>
                <a:cs typeface="+mn-cs"/>
              </a:rPr>
              <a:t>),</a:t>
            </a:r>
            <a:r>
              <a:rPr lang="es-CL" sz="1200" kern="1200" dirty="0" smtClean="0">
                <a:solidFill>
                  <a:schemeClr val="tx1"/>
                </a:solidFill>
                <a:effectLst/>
                <a:latin typeface="+mn-lt"/>
                <a:ea typeface="+mn-ea"/>
                <a:cs typeface="+mn-cs"/>
              </a:rPr>
              <a:t> entre otros.</a:t>
            </a:r>
            <a:endParaRPr lang="es-CL" sz="1200" b="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4CA17EFC-73DA-FC46-9DC5-DFE759858065}" type="slidenum">
              <a:rPr lang="es-ES" smtClean="0"/>
              <a:t>8</a:t>
            </a:fld>
            <a:endParaRPr lang="es-ES"/>
          </a:p>
        </p:txBody>
      </p:sp>
    </p:spTree>
    <p:extLst>
      <p:ext uri="{BB962C8B-B14F-4D97-AF65-F5344CB8AC3E}">
        <p14:creationId xmlns:p14="http://schemas.microsoft.com/office/powerpoint/2010/main" val="1699231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CL" sz="1200" b="0" i="0" u="none" strike="noStrike" kern="1200" dirty="0" smtClean="0">
                <a:solidFill>
                  <a:schemeClr val="tx1"/>
                </a:solidFill>
                <a:effectLst/>
                <a:latin typeface="+mn-lt"/>
                <a:ea typeface="+mn-ea"/>
                <a:cs typeface="+mn-cs"/>
              </a:rPr>
              <a:t>Los seres humanos combustionan materiales para diversos fines tales como generación</a:t>
            </a:r>
            <a:r>
              <a:rPr lang="es-CL" sz="1200" b="0" i="0" u="none" strike="noStrike" kern="1200" baseline="0" dirty="0" smtClean="0">
                <a:solidFill>
                  <a:schemeClr val="tx1"/>
                </a:solidFill>
                <a:effectLst/>
                <a:latin typeface="+mn-lt"/>
                <a:ea typeface="+mn-ea"/>
                <a:cs typeface="+mn-cs"/>
              </a:rPr>
              <a:t> de energía, calefacción, movilización entre otros. Esta combustión g</a:t>
            </a:r>
            <a:r>
              <a:rPr lang="es-CL" sz="1200" b="0" i="0" u="none" strike="noStrike" kern="1200" dirty="0" smtClean="0">
                <a:solidFill>
                  <a:schemeClr val="tx1"/>
                </a:solidFill>
                <a:effectLst/>
                <a:latin typeface="+mn-lt"/>
                <a:ea typeface="+mn-ea"/>
                <a:cs typeface="+mn-cs"/>
              </a:rPr>
              <a:t>eneran distintos compuestos contaminantes, tales como:  material </a:t>
            </a:r>
            <a:r>
              <a:rPr lang="es-CL" sz="1200" b="0" i="0" u="none" strike="noStrike" kern="1200" dirty="0" err="1" smtClean="0">
                <a:solidFill>
                  <a:schemeClr val="tx1"/>
                </a:solidFill>
                <a:effectLst/>
                <a:latin typeface="+mn-lt"/>
                <a:ea typeface="+mn-ea"/>
                <a:cs typeface="+mn-cs"/>
              </a:rPr>
              <a:t>particulado</a:t>
            </a:r>
            <a:r>
              <a:rPr lang="es-CL" sz="1200" b="0" i="0" u="none" strike="noStrike" kern="1200" dirty="0" smtClean="0">
                <a:solidFill>
                  <a:schemeClr val="tx1"/>
                </a:solidFill>
                <a:effectLst/>
                <a:latin typeface="+mn-lt"/>
                <a:ea typeface="+mn-ea"/>
                <a:cs typeface="+mn-cs"/>
              </a:rPr>
              <a:t>, ozono, óxidos de nitrógeno y óxidos de azufre, entre otros. </a:t>
            </a:r>
          </a:p>
        </p:txBody>
      </p:sp>
      <p:sp>
        <p:nvSpPr>
          <p:cNvPr id="4" name="3 Marcador de número de diapositiva"/>
          <p:cNvSpPr>
            <a:spLocks noGrp="1"/>
          </p:cNvSpPr>
          <p:nvPr>
            <p:ph type="sldNum" sz="quarter" idx="10"/>
          </p:nvPr>
        </p:nvSpPr>
        <p:spPr/>
        <p:txBody>
          <a:bodyPr/>
          <a:lstStyle/>
          <a:p>
            <a:fld id="{4CA17EFC-73DA-FC46-9DC5-DFE759858065}" type="slidenum">
              <a:rPr lang="es-ES" smtClean="0"/>
              <a:t>9</a:t>
            </a:fld>
            <a:endParaRPr lang="es-ES"/>
          </a:p>
        </p:txBody>
      </p:sp>
    </p:spTree>
    <p:extLst>
      <p:ext uri="{BB962C8B-B14F-4D97-AF65-F5344CB8AC3E}">
        <p14:creationId xmlns:p14="http://schemas.microsoft.com/office/powerpoint/2010/main" val="1627324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El humo</a:t>
            </a:r>
            <a:r>
              <a:rPr lang="es-ES" baseline="0" dirty="0" smtClean="0"/>
              <a:t> del tabaco, además de contener gases tóxicos como el amoniaco, monóxido de carbono y cianuro, contiene partículas en suspensión. Todos estos componentes son liberados quemar un cigarrillo, contaminando el ambiente y afectando de este modo a las personas que se encuentran en las cercanías.</a:t>
            </a:r>
            <a:endParaRPr lang="es-CL" dirty="0" smtClean="0"/>
          </a:p>
        </p:txBody>
      </p:sp>
      <p:sp>
        <p:nvSpPr>
          <p:cNvPr id="4" name="3 Marcador de número de diapositiva"/>
          <p:cNvSpPr>
            <a:spLocks noGrp="1"/>
          </p:cNvSpPr>
          <p:nvPr>
            <p:ph type="sldNum" sz="quarter" idx="10"/>
          </p:nvPr>
        </p:nvSpPr>
        <p:spPr/>
        <p:txBody>
          <a:bodyPr/>
          <a:lstStyle/>
          <a:p>
            <a:fld id="{4CA17EFC-73DA-FC46-9DC5-DFE759858065}" type="slidenum">
              <a:rPr lang="es-ES" smtClean="0"/>
              <a:t>10</a:t>
            </a:fld>
            <a:endParaRPr lang="es-ES"/>
          </a:p>
        </p:txBody>
      </p:sp>
    </p:spTree>
    <p:extLst>
      <p:ext uri="{BB962C8B-B14F-4D97-AF65-F5344CB8AC3E}">
        <p14:creationId xmlns:p14="http://schemas.microsoft.com/office/powerpoint/2010/main" val="2262214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L" sz="1200" dirty="0" smtClean="0"/>
              <a:t>Los</a:t>
            </a:r>
            <a:r>
              <a:rPr lang="es-CL" sz="1200" baseline="0" dirty="0" smtClean="0"/>
              <a:t> gases como </a:t>
            </a:r>
            <a:r>
              <a:rPr lang="es-CL" sz="1200" dirty="0" smtClean="0"/>
              <a:t>Óxidos de nitrógeno son gases irritantes de las vías respiratorias. </a:t>
            </a:r>
          </a:p>
          <a:p>
            <a:r>
              <a:rPr lang="es-CL" sz="1200" dirty="0" smtClean="0"/>
              <a:t>El tamaño de las partículas (Material </a:t>
            </a:r>
            <a:r>
              <a:rPr lang="es-CL" sz="1200" dirty="0" err="1" smtClean="0"/>
              <a:t>Particulado</a:t>
            </a:r>
            <a:r>
              <a:rPr lang="es-CL" sz="1200" dirty="0" smtClean="0"/>
              <a:t>) es determinante para sus efectos en la salud humana, por su diferente capacidad de penetración en el árbol respiratorio y por su permanencia en suspensión en el aire. Cuanto más pequeña es una partícula más tiempo permanecerá en suspensión en el aire y más profundamente penetrará en el pulmón humano (material </a:t>
            </a:r>
            <a:r>
              <a:rPr lang="es-CL" sz="1200" dirty="0" err="1" smtClean="0"/>
              <a:t>particulado</a:t>
            </a:r>
            <a:r>
              <a:rPr lang="es-CL" sz="1200" dirty="0" smtClean="0"/>
              <a:t> de hasta 2.5 micrones). </a:t>
            </a:r>
          </a:p>
          <a:p>
            <a:r>
              <a:rPr lang="es-CL" sz="1200" dirty="0" smtClean="0"/>
              <a:t>Las partículas mayores que ese tamaño (material </a:t>
            </a:r>
            <a:r>
              <a:rPr lang="es-CL" sz="1200" dirty="0" err="1" smtClean="0"/>
              <a:t>particulado</a:t>
            </a:r>
            <a:r>
              <a:rPr lang="es-CL" sz="1200" dirty="0" smtClean="0"/>
              <a:t> de hasta 10 micrones), son retenidas en la parte superior del árbol respiratorio y son expulsadas al exterior por la tos y el movimiento de los cilios de las células epiteliales. </a:t>
            </a:r>
          </a:p>
          <a:p>
            <a:r>
              <a:rPr lang="es-CL" sz="1200" dirty="0" smtClean="0"/>
              <a:t>Las de menor tamaño penetran profundamente y pueden permanecer en los alvéolos pulmonares por años o para siempre. </a:t>
            </a:r>
          </a:p>
          <a:p>
            <a:endParaRPr lang="es-CL" sz="1200" dirty="0" smtClean="0"/>
          </a:p>
          <a:p>
            <a:r>
              <a:rPr lang="es-CL" sz="1200" dirty="0" smtClean="0"/>
              <a:t>Fuente:</a:t>
            </a:r>
            <a:r>
              <a:rPr lang="es-CL" sz="1200" baseline="0" dirty="0" smtClean="0"/>
              <a:t> Estudio </a:t>
            </a:r>
            <a:r>
              <a:rPr lang="es-CL" sz="1200" dirty="0" smtClean="0"/>
              <a:t>LA CONTAMINACIÓN ATMOSFÉRICA EN SANTIAGO Impacto sobre la salud de la población, Mario Muñoz</a:t>
            </a:r>
          </a:p>
          <a:p>
            <a:r>
              <a:rPr lang="es-CL" sz="1200" dirty="0" smtClean="0"/>
              <a:t>https://www.cepchile.cl/cep/site/artic/20160303/asocfile/20160303184615/rev45_munoz.pdf </a:t>
            </a:r>
          </a:p>
        </p:txBody>
      </p:sp>
      <p:sp>
        <p:nvSpPr>
          <p:cNvPr id="4" name="3 Marcador de número de diapositiva"/>
          <p:cNvSpPr>
            <a:spLocks noGrp="1"/>
          </p:cNvSpPr>
          <p:nvPr>
            <p:ph type="sldNum" sz="quarter" idx="10"/>
          </p:nvPr>
        </p:nvSpPr>
        <p:spPr/>
        <p:txBody>
          <a:bodyPr/>
          <a:lstStyle/>
          <a:p>
            <a:fld id="{4CA17EFC-73DA-FC46-9DC5-DFE759858065}" type="slidenum">
              <a:rPr lang="es-ES" smtClean="0"/>
              <a:t>11</a:t>
            </a:fld>
            <a:endParaRPr lang="es-ES"/>
          </a:p>
        </p:txBody>
      </p:sp>
    </p:spTree>
    <p:extLst>
      <p:ext uri="{BB962C8B-B14F-4D97-AF65-F5344CB8AC3E}">
        <p14:creationId xmlns:p14="http://schemas.microsoft.com/office/powerpoint/2010/main" val="1002091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xmlns="" id="{A181D5BC-81EE-6E4B-9746-B5E123D0B108}"/>
              </a:ext>
            </a:extLst>
          </p:cNvPr>
          <p:cNvPicPr>
            <a:picLocks noChangeAspect="1"/>
          </p:cNvPicPr>
          <p:nvPr userDrawn="1"/>
        </p:nvPicPr>
        <p:blipFill>
          <a:blip r:embed="rId2"/>
          <a:stretch>
            <a:fillRect/>
          </a:stretch>
        </p:blipFill>
        <p:spPr>
          <a:xfrm>
            <a:off x="876754" y="654058"/>
            <a:ext cx="3714296" cy="1821743"/>
          </a:xfrm>
          <a:prstGeom prst="rect">
            <a:avLst/>
          </a:prstGeom>
        </p:spPr>
      </p:pic>
      <p:pic>
        <p:nvPicPr>
          <p:cNvPr id="6" name="Imagen 5">
            <a:extLst>
              <a:ext uri="{FF2B5EF4-FFF2-40B4-BE49-F238E27FC236}">
                <a16:creationId xmlns:a16="http://schemas.microsoft.com/office/drawing/2014/main" xmlns="" id="{B6F851BF-6E86-BD42-92D3-85FBCBE7042F}"/>
              </a:ext>
            </a:extLst>
          </p:cNvPr>
          <p:cNvPicPr>
            <a:picLocks noChangeAspect="1"/>
          </p:cNvPicPr>
          <p:nvPr userDrawn="1"/>
        </p:nvPicPr>
        <p:blipFill>
          <a:blip r:embed="rId3"/>
          <a:stretch>
            <a:fillRect/>
          </a:stretch>
        </p:blipFill>
        <p:spPr>
          <a:xfrm>
            <a:off x="731837" y="6019005"/>
            <a:ext cx="10500949" cy="1429541"/>
          </a:xfrm>
          <a:prstGeom prst="rect">
            <a:avLst/>
          </a:prstGeom>
        </p:spPr>
      </p:pic>
    </p:spTree>
    <p:extLst>
      <p:ext uri="{BB962C8B-B14F-4D97-AF65-F5344CB8AC3E}">
        <p14:creationId xmlns:p14="http://schemas.microsoft.com/office/powerpoint/2010/main" val="192422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ángulo 6"/>
          <p:cNvSpPr/>
          <p:nvPr userDrawn="1"/>
        </p:nvSpPr>
        <p:spPr>
          <a:xfrm>
            <a:off x="1" y="0"/>
            <a:ext cx="11877674" cy="1417638"/>
          </a:xfrm>
          <a:prstGeom prst="rect">
            <a:avLst/>
          </a:prstGeom>
          <a:solidFill>
            <a:srgbClr val="2C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93884" y="541318"/>
            <a:ext cx="10689908" cy="1301486"/>
          </a:xfrm>
        </p:spPr>
        <p:txBody>
          <a:bodyPr anchor="t">
            <a:normAutofit/>
          </a:bodyPr>
          <a:lstStyle>
            <a:lvl1pPr algn="l">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ES_tradnl" dirty="0"/>
              <a:t>Clic para editar título</a:t>
            </a:r>
            <a:endParaRPr lang="es-ES" dirty="0"/>
          </a:p>
        </p:txBody>
      </p:sp>
      <p:sp>
        <p:nvSpPr>
          <p:cNvPr id="3" name="Marcador de contenido 2"/>
          <p:cNvSpPr>
            <a:spLocks noGrp="1"/>
          </p:cNvSpPr>
          <p:nvPr>
            <p:ph idx="1"/>
          </p:nvPr>
        </p:nvSpPr>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9" name="Picture 13" descr="Complemento-Logo-Gobierno-160x14px.png"/>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38035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4130" y="1745880"/>
            <a:ext cx="9496261" cy="5153522"/>
          </a:xfrm>
        </p:spPr>
        <p:txBody>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10" name="Picture 13" descr="Complemento-Logo-Gobierno-160x14px.png">
            <a:extLst>
              <a:ext uri="{FF2B5EF4-FFF2-40B4-BE49-F238E27FC236}">
                <a16:creationId xmlns:a16="http://schemas.microsoft.com/office/drawing/2014/main" xmlns="" id="{30139E54-FC09-4241-8709-F1A2E59B790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1606317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9" name="Rectángulo 8"/>
          <p:cNvSpPr/>
          <p:nvPr userDrawn="1"/>
        </p:nvSpPr>
        <p:spPr>
          <a:xfrm>
            <a:off x="4876511" y="0"/>
            <a:ext cx="7001164" cy="1417638"/>
          </a:xfrm>
          <a:prstGeom prst="rect">
            <a:avLst/>
          </a:prstGeom>
          <a:solidFill>
            <a:srgbClr val="2C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064672" y="312718"/>
            <a:ext cx="6219120" cy="988767"/>
          </a:xfrm>
        </p:spPr>
        <p:txBody>
          <a:bodyPr anchor="t">
            <a:normAutofit/>
          </a:bodyPr>
          <a:lstStyle>
            <a:lvl1pPr algn="l">
              <a:defRPr sz="4000" b="1">
                <a:solidFill>
                  <a:srgbClr val="FFFFFF"/>
                </a:solidFill>
              </a:defRPr>
            </a:lvl1pPr>
          </a:lstStyle>
          <a:p>
            <a:r>
              <a:rPr lang="es-ES_tradnl"/>
              <a:t>Clic para editar título</a:t>
            </a:r>
            <a:endParaRPr lang="es-ES"/>
          </a:p>
        </p:txBody>
      </p:sp>
      <p:sp>
        <p:nvSpPr>
          <p:cNvPr id="3" name="Marcador de contenido 2"/>
          <p:cNvSpPr>
            <a:spLocks noGrp="1"/>
          </p:cNvSpPr>
          <p:nvPr>
            <p:ph sz="half" idx="1"/>
          </p:nvPr>
        </p:nvSpPr>
        <p:spPr>
          <a:xfrm>
            <a:off x="2" y="0"/>
            <a:ext cx="4578588" cy="7808913"/>
          </a:xfrm>
        </p:spPr>
        <p:txBody>
          <a:bodyPr/>
          <a:lstStyle>
            <a:lvl1pPr marL="0" indent="0">
              <a:buNone/>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endParaRPr lang="es-ES" dirty="0"/>
          </a:p>
        </p:txBody>
      </p:sp>
      <p:sp>
        <p:nvSpPr>
          <p:cNvPr id="10" name="Marcador de texto 2"/>
          <p:cNvSpPr>
            <a:spLocks noGrp="1"/>
          </p:cNvSpPr>
          <p:nvPr>
            <p:ph idx="13"/>
          </p:nvPr>
        </p:nvSpPr>
        <p:spPr>
          <a:xfrm>
            <a:off x="4876511" y="1680955"/>
            <a:ext cx="6415627" cy="5153522"/>
          </a:xfrm>
          <a:prstGeom prst="rect">
            <a:avLst/>
          </a:prstGeom>
        </p:spPr>
        <p:txBody>
          <a:bodyPr vert="horz" lIns="112489" tIns="56245" rIns="112489" bIns="56245" rtlCol="0">
            <a:normAutofit/>
          </a:body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12" name="Picture 13" descr="Complemento-Logo-Gobierno-160x14px.png">
            <a:extLst>
              <a:ext uri="{FF2B5EF4-FFF2-40B4-BE49-F238E27FC236}">
                <a16:creationId xmlns:a16="http://schemas.microsoft.com/office/drawing/2014/main" xmlns="" id="{D3226FFE-A244-4348-966B-0A5EA85632B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200004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5064672" y="312718"/>
            <a:ext cx="6219120" cy="988767"/>
          </a:xfrm>
        </p:spPr>
        <p:txBody>
          <a:bodyPr anchor="t">
            <a:normAutofit/>
          </a:bodyPr>
          <a:lstStyle>
            <a:lvl1pPr algn="l">
              <a:defRPr sz="4000" b="1">
                <a:solidFill>
                  <a:srgbClr val="2C4C8C"/>
                </a:solidFill>
              </a:defRPr>
            </a:lvl1pPr>
          </a:lstStyle>
          <a:p>
            <a:r>
              <a:rPr lang="es-ES_tradnl"/>
              <a:t>Clic para editar título</a:t>
            </a:r>
            <a:endParaRPr lang="es-ES"/>
          </a:p>
        </p:txBody>
      </p:sp>
      <p:sp>
        <p:nvSpPr>
          <p:cNvPr id="3" name="Marcador de contenido 2"/>
          <p:cNvSpPr>
            <a:spLocks noGrp="1"/>
          </p:cNvSpPr>
          <p:nvPr>
            <p:ph sz="half" idx="1"/>
          </p:nvPr>
        </p:nvSpPr>
        <p:spPr>
          <a:xfrm>
            <a:off x="2" y="0"/>
            <a:ext cx="4578588" cy="7808913"/>
          </a:xfrm>
        </p:spPr>
        <p:txBody>
          <a:bodyPr/>
          <a:lstStyle>
            <a:lvl1pPr marL="0" indent="0">
              <a:buNone/>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endParaRPr lang="es-ES" dirty="0"/>
          </a:p>
        </p:txBody>
      </p:sp>
      <p:sp>
        <p:nvSpPr>
          <p:cNvPr id="11" name="Marcador de texto 2"/>
          <p:cNvSpPr>
            <a:spLocks noGrp="1"/>
          </p:cNvSpPr>
          <p:nvPr>
            <p:ph idx="13" hasCustomPrompt="1"/>
          </p:nvPr>
        </p:nvSpPr>
        <p:spPr>
          <a:xfrm>
            <a:off x="5064672" y="1837760"/>
            <a:ext cx="6415627" cy="5153522"/>
          </a:xfrm>
          <a:prstGeom prst="rect">
            <a:avLst/>
          </a:prstGeom>
        </p:spPr>
        <p:txBody>
          <a:bodyPr vert="horz" lIns="112489" tIns="56245" rIns="112489" bIns="56245" rtlCol="0">
            <a:normAutofit/>
          </a:bodyPr>
          <a:lstStyle>
            <a:lvl1pPr marL="685800" indent="-685800" algn="l">
              <a:buFont typeface="Arial"/>
              <a:buChar char="•"/>
              <a:defRPr sz="3900"/>
            </a:lvl1pPr>
            <a:lvl2pPr>
              <a:defRPr sz="3400">
                <a:latin typeface="Calibri"/>
                <a:cs typeface="Calibri"/>
              </a:defRPr>
            </a:lvl2pPr>
            <a:lvl3pPr marL="457200" indent="-457200">
              <a:buFont typeface="Arial"/>
              <a:buChar char="•"/>
              <a:defRPr sz="3000">
                <a:latin typeface="Calibri"/>
                <a:cs typeface="Calibri"/>
              </a:defRPr>
            </a:lvl3pPr>
            <a:lvl4pPr>
              <a:defRPr sz="2400">
                <a:latin typeface="Calibri"/>
                <a:cs typeface="Calibri"/>
              </a:defRPr>
            </a:lvl4pPr>
          </a:lstStyle>
          <a:p>
            <a:pPr lvl="0"/>
            <a:r>
              <a:rPr lang="es-ES_tradnl" dirty="0"/>
              <a:t>Haga clic para modificar el estilo de texto del patrón</a:t>
            </a:r>
          </a:p>
        </p:txBody>
      </p:sp>
      <p:pic>
        <p:nvPicPr>
          <p:cNvPr id="10" name="Picture 13" descr="Complemento-Logo-Gobierno-160x14px.png">
            <a:extLst>
              <a:ext uri="{FF2B5EF4-FFF2-40B4-BE49-F238E27FC236}">
                <a16:creationId xmlns:a16="http://schemas.microsoft.com/office/drawing/2014/main" xmlns="" id="{1D286AF7-DF92-8B4D-A1BD-CB1D7C012F99}"/>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3996969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7299087" y="0"/>
            <a:ext cx="4578588" cy="7808913"/>
          </a:xfrm>
        </p:spPr>
        <p:txBody>
          <a:bodyPr/>
          <a:lstStyle>
            <a:lvl1pPr marL="0" indent="0">
              <a:buNone/>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endParaRPr lang="es-ES" dirty="0"/>
          </a:p>
        </p:txBody>
      </p:sp>
      <p:sp>
        <p:nvSpPr>
          <p:cNvPr id="9" name="Rectángulo 8"/>
          <p:cNvSpPr/>
          <p:nvPr userDrawn="1"/>
        </p:nvSpPr>
        <p:spPr>
          <a:xfrm>
            <a:off x="0" y="0"/>
            <a:ext cx="7150125" cy="1417638"/>
          </a:xfrm>
          <a:prstGeom prst="rect">
            <a:avLst/>
          </a:prstGeom>
          <a:solidFill>
            <a:srgbClr val="2C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93884" y="312718"/>
            <a:ext cx="6415627" cy="988767"/>
          </a:xfrm>
        </p:spPr>
        <p:txBody>
          <a:bodyPr anchor="t">
            <a:normAutofit/>
          </a:bodyPr>
          <a:lstStyle>
            <a:lvl1pPr algn="l">
              <a:defRPr sz="4000" b="1">
                <a:solidFill>
                  <a:srgbClr val="FFFFFF"/>
                </a:solidFill>
              </a:defRPr>
            </a:lvl1pPr>
          </a:lstStyle>
          <a:p>
            <a:r>
              <a:rPr lang="es-ES_tradnl"/>
              <a:t>Clic para editar título</a:t>
            </a:r>
            <a:endParaRPr lang="es-ES"/>
          </a:p>
        </p:txBody>
      </p:sp>
      <p:sp>
        <p:nvSpPr>
          <p:cNvPr id="12" name="Marcador de texto 2"/>
          <p:cNvSpPr>
            <a:spLocks noGrp="1"/>
          </p:cNvSpPr>
          <p:nvPr>
            <p:ph idx="13" hasCustomPrompt="1"/>
          </p:nvPr>
        </p:nvSpPr>
        <p:spPr>
          <a:xfrm>
            <a:off x="593884" y="1837760"/>
            <a:ext cx="6415627" cy="5153522"/>
          </a:xfrm>
          <a:prstGeom prst="rect">
            <a:avLst/>
          </a:prstGeom>
        </p:spPr>
        <p:txBody>
          <a:bodyPr vert="horz" lIns="112489" tIns="56245" rIns="112489" bIns="56245" rtlCol="0">
            <a:normAutofit/>
          </a:bodyPr>
          <a:lstStyle>
            <a:lvl1pPr marL="685800" indent="-685800" algn="l">
              <a:buFont typeface="Arial"/>
              <a:buChar char="•"/>
              <a:defRPr sz="3900"/>
            </a:lvl1pPr>
            <a:lvl2pPr>
              <a:defRPr sz="3400">
                <a:latin typeface="Calibri"/>
                <a:cs typeface="Calibri"/>
              </a:defRPr>
            </a:lvl2pPr>
            <a:lvl3pPr marL="457200" indent="-457200">
              <a:buFont typeface="Arial"/>
              <a:buChar char="•"/>
              <a:defRPr sz="3000">
                <a:latin typeface="Calibri"/>
                <a:cs typeface="Calibri"/>
              </a:defRPr>
            </a:lvl3pPr>
            <a:lvl4pPr>
              <a:defRPr sz="2400">
                <a:latin typeface="Calibri"/>
                <a:cs typeface="Calibri"/>
              </a:defRPr>
            </a:lvl4pPr>
          </a:lstStyle>
          <a:p>
            <a:pPr lvl="0"/>
            <a:r>
              <a:rPr lang="es-ES_tradnl" dirty="0"/>
              <a:t>Haga clic para modificar el estilo de texto del patrón</a:t>
            </a:r>
          </a:p>
        </p:txBody>
      </p:sp>
      <p:pic>
        <p:nvPicPr>
          <p:cNvPr id="11" name="Picture 13" descr="Complemento-Logo-Gobierno-160x14px.png">
            <a:extLst>
              <a:ext uri="{FF2B5EF4-FFF2-40B4-BE49-F238E27FC236}">
                <a16:creationId xmlns:a16="http://schemas.microsoft.com/office/drawing/2014/main" xmlns="" id="{617B6BDB-BBDA-E747-840E-B9A44E1CF393}"/>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44314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593884" y="312718"/>
            <a:ext cx="6415627" cy="988767"/>
          </a:xfrm>
        </p:spPr>
        <p:txBody>
          <a:bodyPr anchor="t">
            <a:normAutofit/>
          </a:bodyPr>
          <a:lstStyle>
            <a:lvl1pPr algn="l">
              <a:defRPr sz="4000" b="1">
                <a:solidFill>
                  <a:srgbClr val="2C4C8C"/>
                </a:solidFill>
              </a:defRPr>
            </a:lvl1pPr>
          </a:lstStyle>
          <a:p>
            <a:r>
              <a:rPr lang="es-ES_tradnl"/>
              <a:t>Clic para editar título</a:t>
            </a:r>
            <a:endParaRPr lang="es-ES"/>
          </a:p>
        </p:txBody>
      </p:sp>
      <p:sp>
        <p:nvSpPr>
          <p:cNvPr id="3" name="Marcador de contenido 2"/>
          <p:cNvSpPr>
            <a:spLocks noGrp="1"/>
          </p:cNvSpPr>
          <p:nvPr>
            <p:ph sz="half" idx="1"/>
          </p:nvPr>
        </p:nvSpPr>
        <p:spPr>
          <a:xfrm>
            <a:off x="7299087" y="0"/>
            <a:ext cx="4578588" cy="7808913"/>
          </a:xfrm>
        </p:spPr>
        <p:txBody>
          <a:bodyPr/>
          <a:lstStyle>
            <a:lvl1pPr marL="0" indent="0">
              <a:buNone/>
              <a:defRPr sz="3400"/>
            </a:lvl1pPr>
            <a:lvl2pPr>
              <a:defRPr sz="3000"/>
            </a:lvl2pPr>
            <a:lvl3pPr>
              <a:defRPr sz="2500"/>
            </a:lvl3pPr>
            <a:lvl4pPr>
              <a:defRPr sz="2200"/>
            </a:lvl4pPr>
            <a:lvl5pPr>
              <a:defRPr sz="2200"/>
            </a:lvl5pPr>
            <a:lvl6pPr>
              <a:defRPr sz="2200"/>
            </a:lvl6pPr>
            <a:lvl7pPr>
              <a:defRPr sz="2200"/>
            </a:lvl7pPr>
            <a:lvl8pPr>
              <a:defRPr sz="2200"/>
            </a:lvl8pPr>
            <a:lvl9pPr>
              <a:defRPr sz="2200"/>
            </a:lvl9pPr>
          </a:lstStyle>
          <a:p>
            <a:pPr lvl="0"/>
            <a:endParaRPr lang="es-ES" dirty="0"/>
          </a:p>
        </p:txBody>
      </p:sp>
      <p:sp>
        <p:nvSpPr>
          <p:cNvPr id="12" name="Marcador de texto 2"/>
          <p:cNvSpPr>
            <a:spLocks noGrp="1"/>
          </p:cNvSpPr>
          <p:nvPr>
            <p:ph idx="13" hasCustomPrompt="1"/>
          </p:nvPr>
        </p:nvSpPr>
        <p:spPr>
          <a:xfrm>
            <a:off x="593884" y="1837760"/>
            <a:ext cx="6415627" cy="5153522"/>
          </a:xfrm>
          <a:prstGeom prst="rect">
            <a:avLst/>
          </a:prstGeom>
        </p:spPr>
        <p:txBody>
          <a:bodyPr vert="horz" lIns="112489" tIns="56245" rIns="112489" bIns="56245" rtlCol="0">
            <a:normAutofit/>
          </a:bodyPr>
          <a:lstStyle>
            <a:lvl1pPr marL="685800" indent="-685800" algn="l">
              <a:buFont typeface="Arial"/>
              <a:buChar char="•"/>
              <a:defRPr sz="3900"/>
            </a:lvl1pPr>
            <a:lvl2pPr>
              <a:defRPr sz="3400">
                <a:latin typeface="Calibri"/>
                <a:cs typeface="Calibri"/>
              </a:defRPr>
            </a:lvl2pPr>
            <a:lvl3pPr marL="457200" indent="-457200">
              <a:buFont typeface="Arial"/>
              <a:buChar char="•"/>
              <a:defRPr sz="3000">
                <a:latin typeface="Calibri"/>
                <a:cs typeface="Calibri"/>
              </a:defRPr>
            </a:lvl3pPr>
            <a:lvl4pPr>
              <a:defRPr sz="2400">
                <a:latin typeface="Calibri"/>
                <a:cs typeface="Calibri"/>
              </a:defRPr>
            </a:lvl4pPr>
          </a:lstStyle>
          <a:p>
            <a:pPr lvl="0"/>
            <a:r>
              <a:rPr lang="es-ES_tradnl" dirty="0"/>
              <a:t>Haga clic para modificar el estilo de texto del patrón</a:t>
            </a:r>
          </a:p>
        </p:txBody>
      </p:sp>
      <p:pic>
        <p:nvPicPr>
          <p:cNvPr id="10" name="Picture 13" descr="Complemento-Logo-Gobierno-160x14px.png">
            <a:extLst>
              <a:ext uri="{FF2B5EF4-FFF2-40B4-BE49-F238E27FC236}">
                <a16:creationId xmlns:a16="http://schemas.microsoft.com/office/drawing/2014/main" xmlns="" id="{76D8A428-9296-3043-A65D-443D153AF1AB}"/>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425459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Rectángulo 9"/>
          <p:cNvSpPr/>
          <p:nvPr userDrawn="1"/>
        </p:nvSpPr>
        <p:spPr>
          <a:xfrm>
            <a:off x="0" y="0"/>
            <a:ext cx="12188825" cy="1417638"/>
          </a:xfrm>
          <a:prstGeom prst="rect">
            <a:avLst/>
          </a:prstGeom>
          <a:solidFill>
            <a:srgbClr val="2C4C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593884" y="312718"/>
            <a:ext cx="10689908" cy="1301486"/>
          </a:xfrm>
        </p:spPr>
        <p:txBody>
          <a:bodyPr anchor="t"/>
          <a:lstStyle>
            <a:lvl1pPr algn="l">
              <a:defRPr b="1">
                <a:solidFill>
                  <a:srgbClr val="FFFFFF"/>
                </a:solidFill>
              </a:defRPr>
            </a:lvl1pPr>
          </a:lstStyle>
          <a:p>
            <a:r>
              <a:rPr lang="es-ES_tradnl"/>
              <a:t>Clic para editar título</a:t>
            </a:r>
            <a:endParaRPr lang="es-ES"/>
          </a:p>
        </p:txBody>
      </p:sp>
      <p:sp>
        <p:nvSpPr>
          <p:cNvPr id="3" name="Marcador de texto 2"/>
          <p:cNvSpPr>
            <a:spLocks noGrp="1"/>
          </p:cNvSpPr>
          <p:nvPr>
            <p:ph type="body" idx="1"/>
          </p:nvPr>
        </p:nvSpPr>
        <p:spPr>
          <a:xfrm>
            <a:off x="593884" y="1826373"/>
            <a:ext cx="5248036" cy="728470"/>
          </a:xfrm>
        </p:spPr>
        <p:txBody>
          <a:bodyPr anchor="ctr">
            <a:noAutofit/>
          </a:bodyPr>
          <a:lstStyle>
            <a:lvl1pPr marL="0" indent="0">
              <a:buNone/>
              <a:defRPr sz="2800" b="1"/>
            </a:lvl1pPr>
            <a:lvl2pPr marL="562447" indent="0">
              <a:buNone/>
              <a:defRPr sz="2500" b="1"/>
            </a:lvl2pPr>
            <a:lvl3pPr marL="1124895" indent="0">
              <a:buNone/>
              <a:defRPr sz="2200" b="1"/>
            </a:lvl3pPr>
            <a:lvl4pPr marL="1687342" indent="0">
              <a:buNone/>
              <a:defRPr sz="2000" b="1"/>
            </a:lvl4pPr>
            <a:lvl5pPr marL="2249790" indent="0">
              <a:buNone/>
              <a:defRPr sz="2000" b="1"/>
            </a:lvl5pPr>
            <a:lvl6pPr marL="2812237" indent="0">
              <a:buNone/>
              <a:defRPr sz="2000" b="1"/>
            </a:lvl6pPr>
            <a:lvl7pPr marL="3374685" indent="0">
              <a:buNone/>
              <a:defRPr sz="2000" b="1"/>
            </a:lvl7pPr>
            <a:lvl8pPr marL="3937132" indent="0">
              <a:buNone/>
              <a:defRPr sz="2000" b="1"/>
            </a:lvl8pPr>
            <a:lvl9pPr marL="4499580" indent="0">
              <a:buNone/>
              <a:defRPr sz="2000" b="1"/>
            </a:lvl9pPr>
          </a:lstStyle>
          <a:p>
            <a:pPr lvl="0"/>
            <a:r>
              <a:rPr lang="es-ES_tradnl" dirty="0"/>
              <a:t>Haga clic para modificar el estilo de texto del patrón</a:t>
            </a:r>
          </a:p>
        </p:txBody>
      </p:sp>
      <p:sp>
        <p:nvSpPr>
          <p:cNvPr id="4" name="Marcador de contenido 3"/>
          <p:cNvSpPr>
            <a:spLocks noGrp="1"/>
          </p:cNvSpPr>
          <p:nvPr>
            <p:ph sz="half" idx="2"/>
          </p:nvPr>
        </p:nvSpPr>
        <p:spPr>
          <a:xfrm>
            <a:off x="593884" y="2554843"/>
            <a:ext cx="5248036" cy="4499164"/>
          </a:xfrm>
        </p:spPr>
        <p:txBody>
          <a:bodyPr/>
          <a:lstStyle>
            <a:lvl1pPr>
              <a:defRPr sz="24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
        <p:nvSpPr>
          <p:cNvPr id="5" name="Marcador de texto 4"/>
          <p:cNvSpPr>
            <a:spLocks noGrp="1"/>
          </p:cNvSpPr>
          <p:nvPr>
            <p:ph type="body" sz="quarter" idx="3"/>
          </p:nvPr>
        </p:nvSpPr>
        <p:spPr>
          <a:xfrm>
            <a:off x="6033695" y="1826373"/>
            <a:ext cx="5250097" cy="728470"/>
          </a:xfrm>
        </p:spPr>
        <p:txBody>
          <a:bodyPr anchor="ctr">
            <a:noAutofit/>
          </a:bodyPr>
          <a:lstStyle>
            <a:lvl1pPr marL="0" indent="0">
              <a:buNone/>
              <a:defRPr sz="2800" b="1"/>
            </a:lvl1pPr>
            <a:lvl2pPr marL="562447" indent="0">
              <a:buNone/>
              <a:defRPr sz="2500" b="1"/>
            </a:lvl2pPr>
            <a:lvl3pPr marL="1124895" indent="0">
              <a:buNone/>
              <a:defRPr sz="2200" b="1"/>
            </a:lvl3pPr>
            <a:lvl4pPr marL="1687342" indent="0">
              <a:buNone/>
              <a:defRPr sz="2000" b="1"/>
            </a:lvl4pPr>
            <a:lvl5pPr marL="2249790" indent="0">
              <a:buNone/>
              <a:defRPr sz="2000" b="1"/>
            </a:lvl5pPr>
            <a:lvl6pPr marL="2812237" indent="0">
              <a:buNone/>
              <a:defRPr sz="2000" b="1"/>
            </a:lvl6pPr>
            <a:lvl7pPr marL="3374685" indent="0">
              <a:buNone/>
              <a:defRPr sz="2000" b="1"/>
            </a:lvl7pPr>
            <a:lvl8pPr marL="3937132" indent="0">
              <a:buNone/>
              <a:defRPr sz="2000" b="1"/>
            </a:lvl8pPr>
            <a:lvl9pPr marL="4499580" indent="0">
              <a:buNone/>
              <a:defRPr sz="2000" b="1"/>
            </a:lvl9pPr>
          </a:lstStyle>
          <a:p>
            <a:pPr lvl="0"/>
            <a:r>
              <a:rPr lang="es-ES_tradnl" dirty="0"/>
              <a:t>Haga clic para modificar el estilo de texto del patrón</a:t>
            </a:r>
          </a:p>
        </p:txBody>
      </p:sp>
      <p:sp>
        <p:nvSpPr>
          <p:cNvPr id="6" name="Marcador de contenido 5"/>
          <p:cNvSpPr>
            <a:spLocks noGrp="1"/>
          </p:cNvSpPr>
          <p:nvPr>
            <p:ph sz="quarter" idx="4"/>
          </p:nvPr>
        </p:nvSpPr>
        <p:spPr>
          <a:xfrm>
            <a:off x="6033695" y="2554843"/>
            <a:ext cx="5250097" cy="4499164"/>
          </a:xfrm>
        </p:spPr>
        <p:txBody>
          <a:bodyPr/>
          <a:lstStyle>
            <a:lvl1pPr>
              <a:defRPr sz="2400"/>
            </a:lvl1pPr>
            <a:lvl2pPr>
              <a:defRPr sz="2500"/>
            </a:lvl2pPr>
            <a:lvl3pPr>
              <a:defRPr sz="2200"/>
            </a:lvl3pPr>
            <a:lvl4pPr>
              <a:defRPr sz="2000"/>
            </a:lvl4pPr>
            <a:lvl5pPr>
              <a:defRPr sz="2000"/>
            </a:lvl5pPr>
            <a:lvl6pPr>
              <a:defRPr sz="2000"/>
            </a:lvl6pPr>
            <a:lvl7pPr>
              <a:defRPr sz="2000"/>
            </a:lvl7pPr>
            <a:lvl8pPr>
              <a:defRPr sz="2000"/>
            </a:lvl8pPr>
            <a:lvl9pPr>
              <a:defRPr sz="2000"/>
            </a:lvl9pPr>
          </a:lstStyle>
          <a:p>
            <a:pPr lvl="0"/>
            <a:r>
              <a:rPr lang="es-ES_tradnl" dirty="0"/>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pic>
        <p:nvPicPr>
          <p:cNvPr id="13" name="Picture 13" descr="Complemento-Logo-Gobierno-160x14px.png">
            <a:extLst>
              <a:ext uri="{FF2B5EF4-FFF2-40B4-BE49-F238E27FC236}">
                <a16:creationId xmlns:a16="http://schemas.microsoft.com/office/drawing/2014/main" xmlns="" id="{3ED249E3-869E-9E48-A5B2-B8A254DA23BF}"/>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flipV="1">
            <a:off x="9283996" y="7582022"/>
            <a:ext cx="1999796" cy="226891"/>
          </a:xfrm>
          <a:prstGeom prst="rect">
            <a:avLst/>
          </a:prstGeom>
        </p:spPr>
      </p:pic>
    </p:spTree>
    <p:extLst>
      <p:ext uri="{BB962C8B-B14F-4D97-AF65-F5344CB8AC3E}">
        <p14:creationId xmlns:p14="http://schemas.microsoft.com/office/powerpoint/2010/main" val="3919880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1713809D-2C2B-A541-8A7E-852773934043}"/>
              </a:ext>
            </a:extLst>
          </p:cNvPr>
          <p:cNvPicPr>
            <a:picLocks noChangeAspect="1"/>
          </p:cNvPicPr>
          <p:nvPr userDrawn="1"/>
        </p:nvPicPr>
        <p:blipFill>
          <a:blip r:embed="rId2"/>
          <a:stretch>
            <a:fillRect/>
          </a:stretch>
        </p:blipFill>
        <p:spPr>
          <a:xfrm>
            <a:off x="731837" y="6019005"/>
            <a:ext cx="10500949" cy="1429541"/>
          </a:xfrm>
          <a:prstGeom prst="rect">
            <a:avLst/>
          </a:prstGeom>
        </p:spPr>
      </p:pic>
      <p:pic>
        <p:nvPicPr>
          <p:cNvPr id="9" name="Imagen 8">
            <a:extLst>
              <a:ext uri="{FF2B5EF4-FFF2-40B4-BE49-F238E27FC236}">
                <a16:creationId xmlns:a16="http://schemas.microsoft.com/office/drawing/2014/main" xmlns="" id="{9FFD2B72-AD50-9842-AE2D-B46EC298C094}"/>
              </a:ext>
            </a:extLst>
          </p:cNvPr>
          <p:cNvPicPr>
            <a:picLocks noChangeAspect="1"/>
          </p:cNvPicPr>
          <p:nvPr userDrawn="1"/>
        </p:nvPicPr>
        <p:blipFill>
          <a:blip r:embed="rId3"/>
          <a:stretch>
            <a:fillRect/>
          </a:stretch>
        </p:blipFill>
        <p:spPr>
          <a:xfrm>
            <a:off x="4068013" y="2771775"/>
            <a:ext cx="3714296" cy="1821743"/>
          </a:xfrm>
          <a:prstGeom prst="rect">
            <a:avLst/>
          </a:prstGeom>
        </p:spPr>
      </p:pic>
    </p:spTree>
    <p:extLst>
      <p:ext uri="{BB962C8B-B14F-4D97-AF65-F5344CB8AC3E}">
        <p14:creationId xmlns:p14="http://schemas.microsoft.com/office/powerpoint/2010/main" val="1807350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93884" y="312718"/>
            <a:ext cx="10689908" cy="1301486"/>
          </a:xfrm>
          <a:prstGeom prst="rect">
            <a:avLst/>
          </a:prstGeom>
        </p:spPr>
        <p:txBody>
          <a:bodyPr vert="horz" lIns="112489" tIns="56245" rIns="112489" bIns="56245"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593884" y="1822080"/>
            <a:ext cx="10689908" cy="5153522"/>
          </a:xfrm>
          <a:prstGeom prst="rect">
            <a:avLst/>
          </a:prstGeom>
        </p:spPr>
        <p:txBody>
          <a:bodyPr vert="horz" lIns="112489" tIns="56245" rIns="112489" bIns="56245"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593884" y="7237706"/>
            <a:ext cx="2771458" cy="415752"/>
          </a:xfrm>
          <a:prstGeom prst="rect">
            <a:avLst/>
          </a:prstGeom>
        </p:spPr>
        <p:txBody>
          <a:bodyPr vert="horz" lIns="112489" tIns="56245" rIns="112489" bIns="56245" rtlCol="0" anchor="ctr"/>
          <a:lstStyle>
            <a:lvl1pPr algn="l">
              <a:defRPr sz="1500">
                <a:solidFill>
                  <a:schemeClr val="tx1">
                    <a:tint val="75000"/>
                  </a:schemeClr>
                </a:solidFill>
              </a:defRPr>
            </a:lvl1pPr>
          </a:lstStyle>
          <a:p>
            <a:fld id="{436F48D0-D386-F140-BC0A-DE1CABA4CDC7}" type="datetimeFigureOut">
              <a:rPr lang="es-ES" smtClean="0"/>
              <a:t>03/07/2019</a:t>
            </a:fld>
            <a:endParaRPr lang="es-ES"/>
          </a:p>
        </p:txBody>
      </p:sp>
      <p:sp>
        <p:nvSpPr>
          <p:cNvPr id="5" name="Marcador de pie de página 4"/>
          <p:cNvSpPr>
            <a:spLocks noGrp="1"/>
          </p:cNvSpPr>
          <p:nvPr>
            <p:ph type="ftr" sz="quarter" idx="3"/>
          </p:nvPr>
        </p:nvSpPr>
        <p:spPr>
          <a:xfrm>
            <a:off x="4058206" y="7237706"/>
            <a:ext cx="3761264" cy="415752"/>
          </a:xfrm>
          <a:prstGeom prst="rect">
            <a:avLst/>
          </a:prstGeom>
        </p:spPr>
        <p:txBody>
          <a:bodyPr vert="horz" lIns="112489" tIns="56245" rIns="112489" bIns="56245" rtlCol="0" anchor="ctr"/>
          <a:lstStyle>
            <a:lvl1pPr algn="ctr">
              <a:defRPr sz="15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512334" y="7237706"/>
            <a:ext cx="2771458" cy="415752"/>
          </a:xfrm>
          <a:prstGeom prst="rect">
            <a:avLst/>
          </a:prstGeom>
        </p:spPr>
        <p:txBody>
          <a:bodyPr vert="horz" lIns="112489" tIns="56245" rIns="112489" bIns="56245" rtlCol="0" anchor="ctr"/>
          <a:lstStyle>
            <a:lvl1pPr algn="r">
              <a:defRPr sz="1500">
                <a:solidFill>
                  <a:schemeClr val="tx1">
                    <a:tint val="75000"/>
                  </a:schemeClr>
                </a:solidFill>
              </a:defRPr>
            </a:lvl1pPr>
          </a:lstStyle>
          <a:p>
            <a:fld id="{A5C07854-5512-0348-BDBD-01B9F377EAB7}" type="slidenum">
              <a:rPr lang="es-ES" smtClean="0"/>
              <a:t>‹Nº›</a:t>
            </a:fld>
            <a:endParaRPr lang="es-ES"/>
          </a:p>
        </p:txBody>
      </p:sp>
    </p:spTree>
    <p:extLst>
      <p:ext uri="{BB962C8B-B14F-4D97-AF65-F5344CB8AC3E}">
        <p14:creationId xmlns:p14="http://schemas.microsoft.com/office/powerpoint/2010/main" val="1146642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2" r:id="rId4"/>
    <p:sldLayoutId id="2147483663" r:id="rId5"/>
    <p:sldLayoutId id="2147483662" r:id="rId6"/>
    <p:sldLayoutId id="2147483664" r:id="rId7"/>
    <p:sldLayoutId id="2147483653" r:id="rId8"/>
    <p:sldLayoutId id="2147483658" r:id="rId9"/>
  </p:sldLayoutIdLst>
  <p:txStyles>
    <p:titleStyle>
      <a:lvl1pPr algn="ctr" defTabSz="562447" rtl="0" eaLnBrk="1" latinLnBrk="0" hangingPunct="1">
        <a:spcBef>
          <a:spcPct val="0"/>
        </a:spcBef>
        <a:buNone/>
        <a:defRPr sz="5400" kern="1200">
          <a:solidFill>
            <a:schemeClr val="tx1"/>
          </a:solidFill>
          <a:latin typeface="+mj-lt"/>
          <a:ea typeface="+mj-ea"/>
          <a:cs typeface="+mj-cs"/>
        </a:defRPr>
      </a:lvl1pPr>
    </p:titleStyle>
    <p:bodyStyle>
      <a:lvl1pPr marL="421836" indent="-421836" algn="l" defTabSz="562447" rtl="0" eaLnBrk="1" latinLnBrk="0" hangingPunct="1">
        <a:spcBef>
          <a:spcPct val="20000"/>
        </a:spcBef>
        <a:buFont typeface="Arial"/>
        <a:buChar char="•"/>
        <a:defRPr sz="3900" kern="1200">
          <a:solidFill>
            <a:schemeClr val="tx1"/>
          </a:solidFill>
          <a:latin typeface="+mn-lt"/>
          <a:ea typeface="+mn-ea"/>
          <a:cs typeface="+mn-cs"/>
        </a:defRPr>
      </a:lvl1pPr>
      <a:lvl2pPr marL="913977" indent="-351530" algn="l" defTabSz="562447" rtl="0" eaLnBrk="1" latinLnBrk="0" hangingPunct="1">
        <a:spcBef>
          <a:spcPct val="20000"/>
        </a:spcBef>
        <a:buFont typeface="Arial"/>
        <a:buChar char="–"/>
        <a:defRPr sz="3400" kern="1200">
          <a:solidFill>
            <a:schemeClr val="tx1"/>
          </a:solidFill>
          <a:latin typeface="+mn-lt"/>
          <a:ea typeface="+mn-ea"/>
          <a:cs typeface="+mn-cs"/>
        </a:defRPr>
      </a:lvl2pPr>
      <a:lvl3pPr marL="1406119" indent="-281224" algn="l" defTabSz="562447" rtl="0" eaLnBrk="1" latinLnBrk="0" hangingPunct="1">
        <a:spcBef>
          <a:spcPct val="20000"/>
        </a:spcBef>
        <a:buFont typeface="Arial"/>
        <a:buChar char="•"/>
        <a:defRPr sz="3000" kern="1200">
          <a:solidFill>
            <a:schemeClr val="tx1"/>
          </a:solidFill>
          <a:latin typeface="+mn-lt"/>
          <a:ea typeface="+mn-ea"/>
          <a:cs typeface="+mn-cs"/>
        </a:defRPr>
      </a:lvl3pPr>
      <a:lvl4pPr marL="1968566" indent="-281224" algn="l" defTabSz="562447" rtl="0" eaLnBrk="1" latinLnBrk="0" hangingPunct="1">
        <a:spcBef>
          <a:spcPct val="20000"/>
        </a:spcBef>
        <a:buFont typeface="Arial"/>
        <a:buChar char="–"/>
        <a:defRPr sz="2500" kern="1200">
          <a:solidFill>
            <a:schemeClr val="tx1"/>
          </a:solidFill>
          <a:latin typeface="+mn-lt"/>
          <a:ea typeface="+mn-ea"/>
          <a:cs typeface="+mn-cs"/>
        </a:defRPr>
      </a:lvl4pPr>
      <a:lvl5pPr marL="2531013" indent="-281224" algn="l" defTabSz="562447" rtl="0" eaLnBrk="1" latinLnBrk="0" hangingPunct="1">
        <a:spcBef>
          <a:spcPct val="20000"/>
        </a:spcBef>
        <a:buFont typeface="Arial"/>
        <a:buChar char="»"/>
        <a:defRPr sz="2500" kern="1200">
          <a:solidFill>
            <a:schemeClr val="tx1"/>
          </a:solidFill>
          <a:latin typeface="+mn-lt"/>
          <a:ea typeface="+mn-ea"/>
          <a:cs typeface="+mn-cs"/>
        </a:defRPr>
      </a:lvl5pPr>
      <a:lvl6pPr marL="3093461" indent="-281224" algn="l" defTabSz="562447" rtl="0" eaLnBrk="1" latinLnBrk="0" hangingPunct="1">
        <a:spcBef>
          <a:spcPct val="20000"/>
        </a:spcBef>
        <a:buFont typeface="Arial"/>
        <a:buChar char="•"/>
        <a:defRPr sz="2500" kern="1200">
          <a:solidFill>
            <a:schemeClr val="tx1"/>
          </a:solidFill>
          <a:latin typeface="+mn-lt"/>
          <a:ea typeface="+mn-ea"/>
          <a:cs typeface="+mn-cs"/>
        </a:defRPr>
      </a:lvl6pPr>
      <a:lvl7pPr marL="3655908" indent="-281224" algn="l" defTabSz="562447" rtl="0" eaLnBrk="1" latinLnBrk="0" hangingPunct="1">
        <a:spcBef>
          <a:spcPct val="20000"/>
        </a:spcBef>
        <a:buFont typeface="Arial"/>
        <a:buChar char="•"/>
        <a:defRPr sz="2500" kern="1200">
          <a:solidFill>
            <a:schemeClr val="tx1"/>
          </a:solidFill>
          <a:latin typeface="+mn-lt"/>
          <a:ea typeface="+mn-ea"/>
          <a:cs typeface="+mn-cs"/>
        </a:defRPr>
      </a:lvl7pPr>
      <a:lvl8pPr marL="4218356" indent="-281224" algn="l" defTabSz="562447" rtl="0" eaLnBrk="1" latinLnBrk="0" hangingPunct="1">
        <a:spcBef>
          <a:spcPct val="20000"/>
        </a:spcBef>
        <a:buFont typeface="Arial"/>
        <a:buChar char="•"/>
        <a:defRPr sz="2500" kern="1200">
          <a:solidFill>
            <a:schemeClr val="tx1"/>
          </a:solidFill>
          <a:latin typeface="+mn-lt"/>
          <a:ea typeface="+mn-ea"/>
          <a:cs typeface="+mn-cs"/>
        </a:defRPr>
      </a:lvl8pPr>
      <a:lvl9pPr marL="4780803" indent="-281224" algn="l" defTabSz="562447"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es-ES"/>
      </a:defPPr>
      <a:lvl1pPr marL="0" algn="l" defTabSz="562447" rtl="0" eaLnBrk="1" latinLnBrk="0" hangingPunct="1">
        <a:defRPr sz="2200" kern="1200">
          <a:solidFill>
            <a:schemeClr val="tx1"/>
          </a:solidFill>
          <a:latin typeface="+mn-lt"/>
          <a:ea typeface="+mn-ea"/>
          <a:cs typeface="+mn-cs"/>
        </a:defRPr>
      </a:lvl1pPr>
      <a:lvl2pPr marL="562447" algn="l" defTabSz="562447" rtl="0" eaLnBrk="1" latinLnBrk="0" hangingPunct="1">
        <a:defRPr sz="2200" kern="1200">
          <a:solidFill>
            <a:schemeClr val="tx1"/>
          </a:solidFill>
          <a:latin typeface="+mn-lt"/>
          <a:ea typeface="+mn-ea"/>
          <a:cs typeface="+mn-cs"/>
        </a:defRPr>
      </a:lvl2pPr>
      <a:lvl3pPr marL="1124895" algn="l" defTabSz="562447" rtl="0" eaLnBrk="1" latinLnBrk="0" hangingPunct="1">
        <a:defRPr sz="2200" kern="1200">
          <a:solidFill>
            <a:schemeClr val="tx1"/>
          </a:solidFill>
          <a:latin typeface="+mn-lt"/>
          <a:ea typeface="+mn-ea"/>
          <a:cs typeface="+mn-cs"/>
        </a:defRPr>
      </a:lvl3pPr>
      <a:lvl4pPr marL="1687342" algn="l" defTabSz="562447" rtl="0" eaLnBrk="1" latinLnBrk="0" hangingPunct="1">
        <a:defRPr sz="2200" kern="1200">
          <a:solidFill>
            <a:schemeClr val="tx1"/>
          </a:solidFill>
          <a:latin typeface="+mn-lt"/>
          <a:ea typeface="+mn-ea"/>
          <a:cs typeface="+mn-cs"/>
        </a:defRPr>
      </a:lvl4pPr>
      <a:lvl5pPr marL="2249790" algn="l" defTabSz="562447" rtl="0" eaLnBrk="1" latinLnBrk="0" hangingPunct="1">
        <a:defRPr sz="2200" kern="1200">
          <a:solidFill>
            <a:schemeClr val="tx1"/>
          </a:solidFill>
          <a:latin typeface="+mn-lt"/>
          <a:ea typeface="+mn-ea"/>
          <a:cs typeface="+mn-cs"/>
        </a:defRPr>
      </a:lvl5pPr>
      <a:lvl6pPr marL="2812237" algn="l" defTabSz="562447" rtl="0" eaLnBrk="1" latinLnBrk="0" hangingPunct="1">
        <a:defRPr sz="2200" kern="1200">
          <a:solidFill>
            <a:schemeClr val="tx1"/>
          </a:solidFill>
          <a:latin typeface="+mn-lt"/>
          <a:ea typeface="+mn-ea"/>
          <a:cs typeface="+mn-cs"/>
        </a:defRPr>
      </a:lvl6pPr>
      <a:lvl7pPr marL="3374685" algn="l" defTabSz="562447" rtl="0" eaLnBrk="1" latinLnBrk="0" hangingPunct="1">
        <a:defRPr sz="2200" kern="1200">
          <a:solidFill>
            <a:schemeClr val="tx1"/>
          </a:solidFill>
          <a:latin typeface="+mn-lt"/>
          <a:ea typeface="+mn-ea"/>
          <a:cs typeface="+mn-cs"/>
        </a:defRPr>
      </a:lvl7pPr>
      <a:lvl8pPr marL="3937132" algn="l" defTabSz="562447" rtl="0" eaLnBrk="1" latinLnBrk="0" hangingPunct="1">
        <a:defRPr sz="2200" kern="1200">
          <a:solidFill>
            <a:schemeClr val="tx1"/>
          </a:solidFill>
          <a:latin typeface="+mn-lt"/>
          <a:ea typeface="+mn-ea"/>
          <a:cs typeface="+mn-cs"/>
        </a:defRPr>
      </a:lvl8pPr>
      <a:lvl9pPr marL="4499580" algn="l" defTabSz="562447"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3273798" y="3146176"/>
            <a:ext cx="5306289" cy="523220"/>
          </a:xfrm>
          <a:prstGeom prst="rect">
            <a:avLst/>
          </a:prstGeom>
          <a:noFill/>
        </p:spPr>
        <p:txBody>
          <a:bodyPr wrap="square" rtlCol="0">
            <a:spAutoFit/>
          </a:bodyPr>
          <a:lstStyle>
            <a:defPPr>
              <a:defRPr lang="es-ES"/>
            </a:defPPr>
            <a:lvl1pPr algn="ctr">
              <a:defRPr sz="28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s-CL" dirty="0" smtClean="0"/>
              <a:t>CUIDEMOS EL AIRE</a:t>
            </a:r>
            <a:endParaRPr lang="es-CL" dirty="0"/>
          </a:p>
        </p:txBody>
      </p:sp>
      <p:sp>
        <p:nvSpPr>
          <p:cNvPr id="7" name="Subtítulo 2"/>
          <p:cNvSpPr txBox="1">
            <a:spLocks/>
          </p:cNvSpPr>
          <p:nvPr/>
        </p:nvSpPr>
        <p:spPr>
          <a:xfrm>
            <a:off x="3832598" y="3780446"/>
            <a:ext cx="4303059" cy="954107"/>
          </a:xfrm>
          <a:prstGeom prst="rect">
            <a:avLst/>
          </a:prstGeom>
          <a:noFill/>
        </p:spPr>
        <p:txBody>
          <a:bodyPr wrap="square" rtlCol="0">
            <a:spAutoFit/>
          </a:bodyPr>
          <a:lstStyle>
            <a:defPPr>
              <a:defRPr lang="es-ES"/>
            </a:defPPr>
            <a:lvl1pPr algn="ctr">
              <a:defRPr sz="2800">
                <a:solidFill>
                  <a:schemeClr val="tx2"/>
                </a:solidFill>
                <a:latin typeface="Verdana" panose="020B0604030504040204" pitchFamily="34" charset="0"/>
                <a:ea typeface="Verdana" panose="020B0604030504040204" pitchFamily="34" charset="0"/>
                <a:cs typeface="Verdana" panose="020B0604030504040204" pitchFamily="34" charset="0"/>
              </a:defRPr>
            </a:lvl1pPr>
            <a:lvl5pPr marL="0" lvl="4" algn="ctr">
              <a:defRPr>
                <a:solidFill>
                  <a:schemeClr val="tx2"/>
                </a:solidFill>
                <a:latin typeface="Verdana" panose="020B0604030504040204" pitchFamily="34" charset="0"/>
                <a:ea typeface="Verdana" panose="020B0604030504040204" pitchFamily="34" charset="0"/>
                <a:cs typeface="Verdana" panose="020B0604030504040204" pitchFamily="34" charset="0"/>
              </a:defRPr>
            </a:lvl5pPr>
          </a:lstStyle>
          <a:p>
            <a:r>
              <a:rPr lang="es-CL" dirty="0"/>
              <a:t>5° básico</a:t>
            </a:r>
          </a:p>
          <a:p>
            <a:r>
              <a:rPr lang="es-CL" dirty="0"/>
              <a:t>Ciencias </a:t>
            </a:r>
            <a:r>
              <a:rPr lang="es-CL" dirty="0" smtClean="0"/>
              <a:t>Naturales</a:t>
            </a:r>
            <a:endParaRPr lang="es-CL" dirty="0"/>
          </a:p>
        </p:txBody>
      </p:sp>
      <p:sp>
        <p:nvSpPr>
          <p:cNvPr id="8" name="Subtítulo 2"/>
          <p:cNvSpPr txBox="1">
            <a:spLocks/>
          </p:cNvSpPr>
          <p:nvPr/>
        </p:nvSpPr>
        <p:spPr>
          <a:xfrm>
            <a:off x="1449070" y="5357156"/>
            <a:ext cx="8972550" cy="738664"/>
          </a:xfrm>
          <a:prstGeom prst="rect">
            <a:avLst/>
          </a:prstGeom>
          <a:noFill/>
        </p:spPr>
        <p:txBody>
          <a:bodyPr wrap="square" rtlCol="0">
            <a:spAutoFit/>
          </a:bodyPr>
          <a:lstStyle>
            <a:defPPr>
              <a:defRPr lang="es-ES"/>
            </a:defPPr>
            <a:lvl1pPr algn="ctr">
              <a:defRPr sz="28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marL="0" lvl="4" algn="ctr"/>
            <a:r>
              <a:rPr lang="es-CL"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Presentación creada el año 2017 para </a:t>
            </a:r>
            <a:r>
              <a:rPr lang="es-CL"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apoyar la labor de docentes y educadores, y puesta a disposición en el Repositorio de Educación Ambiental del Ministerio del Medio Ambiente.</a:t>
            </a:r>
          </a:p>
          <a:p>
            <a:pPr marL="0" lvl="4" algn="ctr"/>
            <a:r>
              <a:rPr lang="es-MX"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Puede ser utilizada y modificada haciendo referencia al Ministerio.</a:t>
            </a:r>
            <a:endParaRPr lang="es-CL" sz="1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52537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1" y="-39687"/>
            <a:ext cx="11877675" cy="7848600"/>
          </a:xfrm>
          <a:prstGeom prst="rect">
            <a:avLst/>
          </a:prstGeom>
        </p:spPr>
      </p:pic>
      <p:sp>
        <p:nvSpPr>
          <p:cNvPr id="3" name="Título 1"/>
          <p:cNvSpPr>
            <a:spLocks noGrp="1"/>
          </p:cNvSpPr>
          <p:nvPr>
            <p:ph type="title" idx="4294967295"/>
          </p:nvPr>
        </p:nvSpPr>
        <p:spPr>
          <a:xfrm>
            <a:off x="261619" y="4055224"/>
            <a:ext cx="5265421" cy="1417064"/>
          </a:xfrm>
          <a:prstGeom prst="rect">
            <a:avLst/>
          </a:prstGeom>
        </p:spPr>
        <p:txBody>
          <a:bodyPr>
            <a:normAutofit fontScale="90000"/>
          </a:bodyPr>
          <a:lstStyle/>
          <a:p>
            <a:r>
              <a:rPr lang="es-CL" sz="4000" b="1" dirty="0">
                <a:solidFill>
                  <a:schemeClr val="tx2"/>
                </a:solidFill>
                <a:latin typeface="Verdana" panose="020B0604030504040204" pitchFamily="34" charset="0"/>
                <a:ea typeface="Verdana" panose="020B0604030504040204" pitchFamily="34" charset="0"/>
                <a:cs typeface="Verdana" panose="020B0604030504040204" pitchFamily="34" charset="0"/>
              </a:rPr>
              <a:t>El humo de tabaco también contamina</a:t>
            </a:r>
          </a:p>
        </p:txBody>
      </p:sp>
    </p:spTree>
    <p:extLst>
      <p:ext uri="{BB962C8B-B14F-4D97-AF65-F5344CB8AC3E}">
        <p14:creationId xmlns:p14="http://schemas.microsoft.com/office/powerpoint/2010/main" val="16341564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99908" y="352743"/>
            <a:ext cx="4390572" cy="7456170"/>
          </a:xfrm>
          <a:prstGeom prst="rect">
            <a:avLst/>
          </a:prstGeom>
        </p:spPr>
      </p:pic>
      <p:sp>
        <p:nvSpPr>
          <p:cNvPr id="3" name="Título 1"/>
          <p:cNvSpPr>
            <a:spLocks noGrp="1"/>
          </p:cNvSpPr>
          <p:nvPr>
            <p:ph type="title" idx="4294967295"/>
          </p:nvPr>
        </p:nvSpPr>
        <p:spPr>
          <a:xfrm>
            <a:off x="838642" y="1728806"/>
            <a:ext cx="4735513" cy="5423834"/>
          </a:xfrm>
          <a:prstGeom prst="rect">
            <a:avLst/>
          </a:prstGeom>
        </p:spPr>
        <p:txBody>
          <a:bodyPr>
            <a:noAutofit/>
          </a:bodyPr>
          <a:lstStyle/>
          <a:p>
            <a:r>
              <a:rPr lang="es-CL" sz="4800" b="1" dirty="0">
                <a:solidFill>
                  <a:schemeClr val="tx2"/>
                </a:solidFill>
                <a:latin typeface="Verdana" panose="020B0604030504040204" pitchFamily="34" charset="0"/>
                <a:ea typeface="Verdana" panose="020B0604030504040204" pitchFamily="34" charset="0"/>
                <a:cs typeface="Verdana" panose="020B0604030504040204" pitchFamily="34" charset="0"/>
              </a:rPr>
              <a:t>¿Cuál es el impacto en la salud de este material </a:t>
            </a:r>
            <a:r>
              <a:rPr lang="es-CL" sz="4800" b="1" dirty="0" err="1">
                <a:solidFill>
                  <a:schemeClr val="tx2"/>
                </a:solidFill>
                <a:latin typeface="Verdana" panose="020B0604030504040204" pitchFamily="34" charset="0"/>
                <a:ea typeface="Verdana" panose="020B0604030504040204" pitchFamily="34" charset="0"/>
                <a:cs typeface="Verdana" panose="020B0604030504040204" pitchFamily="34" charset="0"/>
              </a:rPr>
              <a:t>particulado</a:t>
            </a:r>
            <a:r>
              <a:rPr lang="es-CL" sz="4800" b="1" dirty="0">
                <a:solidFill>
                  <a:schemeClr val="tx2"/>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634156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5"/>
          <p:cNvSpPr/>
          <p:nvPr/>
        </p:nvSpPr>
        <p:spPr>
          <a:xfrm>
            <a:off x="582198" y="436880"/>
            <a:ext cx="11010362" cy="553998"/>
          </a:xfrm>
          <a:prstGeom prst="rect">
            <a:avLst/>
          </a:prstGeom>
        </p:spPr>
        <p:txBody>
          <a:bodyPr wrap="square">
            <a:spAutoFit/>
          </a:bodyPr>
          <a:lstStyle/>
          <a:p>
            <a:r>
              <a:rPr lang="es-CL" sz="3000" b="1" dirty="0">
                <a:solidFill>
                  <a:schemeClr val="bg1"/>
                </a:solidFill>
                <a:latin typeface="Verdana"/>
                <a:ea typeface="ヒラギノ角ゴ Pro W3" charset="-128"/>
                <a:cs typeface="Verdana"/>
              </a:rPr>
              <a:t>¿Qué podemos hacer nosotros al respecto?</a:t>
            </a:r>
          </a:p>
        </p:txBody>
      </p:sp>
      <p:pic>
        <p:nvPicPr>
          <p:cNvPr id="3"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513" y="3989386"/>
            <a:ext cx="4683337" cy="3512503"/>
          </a:xfrm>
          <a:prstGeom prst="rect">
            <a:avLst/>
          </a:prstGeom>
        </p:spPr>
      </p:pic>
      <p:pic>
        <p:nvPicPr>
          <p:cNvPr id="4" name="Imagen 2"/>
          <p:cNvPicPr>
            <a:picLocks noChangeAspect="1"/>
          </p:cNvPicPr>
          <p:nvPr/>
        </p:nvPicPr>
        <p:blipFill rotWithShape="1">
          <a:blip r:embed="rId4">
            <a:extLst>
              <a:ext uri="{28A0092B-C50C-407E-A947-70E740481C1C}">
                <a14:useLocalDpi xmlns:a14="http://schemas.microsoft.com/office/drawing/2010/main" val="0"/>
              </a:ext>
            </a:extLst>
          </a:blip>
          <a:srcRect l="56667" b="17778"/>
          <a:stretch/>
        </p:blipFill>
        <p:spPr>
          <a:xfrm>
            <a:off x="159478" y="1951041"/>
            <a:ext cx="4894051" cy="5223458"/>
          </a:xfrm>
          <a:prstGeom prst="rect">
            <a:avLst/>
          </a:prstGeom>
        </p:spPr>
      </p:pic>
      <p:pic>
        <p:nvPicPr>
          <p:cNvPr id="5" name="Imagen 6"/>
          <p:cNvPicPr>
            <a:picLocks noChangeAspect="1"/>
          </p:cNvPicPr>
          <p:nvPr/>
        </p:nvPicPr>
        <p:blipFill>
          <a:blip r:embed="rId5"/>
          <a:stretch>
            <a:fillRect/>
          </a:stretch>
        </p:blipFill>
        <p:spPr>
          <a:xfrm>
            <a:off x="1039061" y="3663327"/>
            <a:ext cx="4259984" cy="3023488"/>
          </a:xfrm>
          <a:prstGeom prst="rect">
            <a:avLst/>
          </a:prstGeom>
        </p:spPr>
      </p:pic>
      <p:sp>
        <p:nvSpPr>
          <p:cNvPr id="6" name="Rectángulo 7"/>
          <p:cNvSpPr/>
          <p:nvPr/>
        </p:nvSpPr>
        <p:spPr>
          <a:xfrm>
            <a:off x="1656139" y="7075370"/>
            <a:ext cx="1858964" cy="400110"/>
          </a:xfrm>
          <a:prstGeom prst="rect">
            <a:avLst/>
          </a:prstGeom>
        </p:spPr>
        <p:txBody>
          <a:bodyPr wrap="square">
            <a:spAutoFit/>
          </a:bodyPr>
          <a:lstStyle/>
          <a:p>
            <a:r>
              <a:rPr lang="es-CL" sz="2000" dirty="0">
                <a:solidFill>
                  <a:srgbClr val="006CB7"/>
                </a:solidFill>
                <a:latin typeface="Verdana"/>
                <a:ea typeface="ヒラギノ角ゴ Pro W3" charset="-128"/>
                <a:cs typeface="Verdana"/>
              </a:rPr>
              <a:t>No usar leña</a:t>
            </a:r>
            <a:endParaRPr lang="es-CL" sz="2000" dirty="0"/>
          </a:p>
        </p:txBody>
      </p:sp>
      <p:sp>
        <p:nvSpPr>
          <p:cNvPr id="7" name="Rectángulo 8"/>
          <p:cNvSpPr/>
          <p:nvPr/>
        </p:nvSpPr>
        <p:spPr>
          <a:xfrm>
            <a:off x="7303758" y="7188384"/>
            <a:ext cx="2172032" cy="400110"/>
          </a:xfrm>
          <a:prstGeom prst="rect">
            <a:avLst/>
          </a:prstGeom>
        </p:spPr>
        <p:txBody>
          <a:bodyPr wrap="square">
            <a:spAutoFit/>
          </a:bodyPr>
          <a:lstStyle/>
          <a:p>
            <a:r>
              <a:rPr lang="es-CL" sz="2000" dirty="0">
                <a:solidFill>
                  <a:srgbClr val="006CB7"/>
                </a:solidFill>
                <a:latin typeface="Verdana"/>
                <a:ea typeface="ヒラギノ角ゴ Pro W3" charset="-128"/>
                <a:cs typeface="Verdana"/>
              </a:rPr>
              <a:t>Plantar árboles</a:t>
            </a:r>
            <a:endParaRPr lang="es-CL" sz="2000" dirty="0"/>
          </a:p>
        </p:txBody>
      </p:sp>
      <p:pic>
        <p:nvPicPr>
          <p:cNvPr id="8" name="Imagen 9"/>
          <p:cNvPicPr>
            <a:picLocks noChangeAspect="1"/>
          </p:cNvPicPr>
          <p:nvPr/>
        </p:nvPicPr>
        <p:blipFill>
          <a:blip r:embed="rId6"/>
          <a:stretch>
            <a:fillRect/>
          </a:stretch>
        </p:blipFill>
        <p:spPr>
          <a:xfrm>
            <a:off x="6269727" y="1650385"/>
            <a:ext cx="3038383" cy="2023468"/>
          </a:xfrm>
          <a:prstGeom prst="rect">
            <a:avLst/>
          </a:prstGeom>
        </p:spPr>
      </p:pic>
      <p:pic>
        <p:nvPicPr>
          <p:cNvPr id="9" name="Imagen 10"/>
          <p:cNvPicPr>
            <a:picLocks noChangeAspect="1"/>
          </p:cNvPicPr>
          <p:nvPr/>
        </p:nvPicPr>
        <p:blipFill>
          <a:blip r:embed="rId7"/>
          <a:stretch>
            <a:fillRect/>
          </a:stretch>
        </p:blipFill>
        <p:spPr>
          <a:xfrm>
            <a:off x="5669442" y="2494614"/>
            <a:ext cx="1297838" cy="1494773"/>
          </a:xfrm>
          <a:prstGeom prst="rect">
            <a:avLst/>
          </a:prstGeom>
        </p:spPr>
      </p:pic>
      <p:sp>
        <p:nvSpPr>
          <p:cNvPr id="10" name="Rectángulo 11"/>
          <p:cNvSpPr/>
          <p:nvPr/>
        </p:nvSpPr>
        <p:spPr>
          <a:xfrm>
            <a:off x="9465630" y="2205087"/>
            <a:ext cx="2360610" cy="1015663"/>
          </a:xfrm>
          <a:prstGeom prst="rect">
            <a:avLst/>
          </a:prstGeom>
        </p:spPr>
        <p:txBody>
          <a:bodyPr wrap="square">
            <a:spAutoFit/>
          </a:bodyPr>
          <a:lstStyle/>
          <a:p>
            <a:r>
              <a:rPr lang="es-CL" sz="2000" dirty="0">
                <a:solidFill>
                  <a:srgbClr val="006CB7"/>
                </a:solidFill>
                <a:latin typeface="Verdana"/>
                <a:ea typeface="ヒラギノ角ゴ Pro W3" charset="-128"/>
                <a:cs typeface="Verdana"/>
              </a:rPr>
              <a:t>Utilizar medios de transporte eficientes</a:t>
            </a:r>
            <a:endParaRPr lang="es-CL" sz="2000" dirty="0"/>
          </a:p>
        </p:txBody>
      </p:sp>
    </p:spTree>
    <p:extLst>
      <p:ext uri="{BB962C8B-B14F-4D97-AF65-F5344CB8AC3E}">
        <p14:creationId xmlns:p14="http://schemas.microsoft.com/office/powerpoint/2010/main" val="1634156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t="4027" b="2170"/>
          <a:stretch/>
        </p:blipFill>
        <p:spPr>
          <a:xfrm>
            <a:off x="-1" y="0"/>
            <a:ext cx="11877676" cy="7808913"/>
          </a:xfrm>
          <a:prstGeom prst="rect">
            <a:avLst/>
          </a:prstGeom>
        </p:spPr>
      </p:pic>
    </p:spTree>
    <p:extLst>
      <p:ext uri="{BB962C8B-B14F-4D97-AF65-F5344CB8AC3E}">
        <p14:creationId xmlns:p14="http://schemas.microsoft.com/office/powerpoint/2010/main" val="3379950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1"/>
          <p:cNvPicPr>
            <a:picLocks noChangeAspect="1"/>
          </p:cNvPicPr>
          <p:nvPr/>
        </p:nvPicPr>
        <p:blipFill>
          <a:blip r:embed="rId2"/>
          <a:stretch>
            <a:fillRect/>
          </a:stretch>
        </p:blipFill>
        <p:spPr>
          <a:xfrm>
            <a:off x="233680" y="1297486"/>
            <a:ext cx="12009120" cy="6755130"/>
          </a:xfrm>
          <a:prstGeom prst="rect">
            <a:avLst/>
          </a:prstGeom>
        </p:spPr>
      </p:pic>
      <p:sp>
        <p:nvSpPr>
          <p:cNvPr id="3" name="Rectángulo 10"/>
          <p:cNvSpPr/>
          <p:nvPr/>
        </p:nvSpPr>
        <p:spPr>
          <a:xfrm>
            <a:off x="995204" y="220268"/>
            <a:ext cx="9144000" cy="1077218"/>
          </a:xfrm>
          <a:prstGeom prst="rect">
            <a:avLst/>
          </a:prstGeom>
        </p:spPr>
        <p:txBody>
          <a:bodyPr wrap="square">
            <a:spAutoFit/>
          </a:bodyPr>
          <a:lstStyle/>
          <a:p>
            <a:pPr algn="ctr"/>
            <a:r>
              <a:rPr lang="es-ES" sz="3200" b="1" dirty="0">
                <a:solidFill>
                  <a:schemeClr val="bg1"/>
                </a:solidFill>
                <a:latin typeface="Verdana"/>
                <a:ea typeface="ヒラギノ角ゴ Pro W3" charset="-128"/>
                <a:cs typeface="Verdana"/>
              </a:rPr>
              <a:t>¡Todos podemos ayudar a descontaminar el aire!</a:t>
            </a:r>
            <a:endParaRPr lang="es-CL" sz="3200" b="1" dirty="0">
              <a:solidFill>
                <a:schemeClr val="bg1"/>
              </a:solidFill>
              <a:latin typeface="Verdana"/>
              <a:ea typeface="ヒラギノ角ゴ Pro W3" charset="-128"/>
              <a:cs typeface="Verdana"/>
            </a:endParaRPr>
          </a:p>
        </p:txBody>
      </p:sp>
    </p:spTree>
    <p:extLst>
      <p:ext uri="{BB962C8B-B14F-4D97-AF65-F5344CB8AC3E}">
        <p14:creationId xmlns:p14="http://schemas.microsoft.com/office/powerpoint/2010/main" val="3138077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335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txBox="1">
            <a:spLocks/>
          </p:cNvSpPr>
          <p:nvPr/>
        </p:nvSpPr>
        <p:spPr bwMode="auto">
          <a:xfrm>
            <a:off x="732824" y="2022983"/>
            <a:ext cx="9900268" cy="523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Verdana"/>
                <a:ea typeface="ヒラギノ角ゴ Pro W3" charset="-128"/>
                <a:cs typeface="Verdana"/>
              </a:defRPr>
            </a:lvl1pPr>
            <a:lvl2pPr marL="457200" indent="0" algn="ctr" defTabSz="457200" rtl="0" eaLnBrk="1" fontAlgn="base" hangingPunct="1">
              <a:spcBef>
                <a:spcPct val="20000"/>
              </a:spcBef>
              <a:spcAft>
                <a:spcPct val="0"/>
              </a:spcAft>
              <a:buClr>
                <a:srgbClr val="006CB7"/>
              </a:buClr>
              <a:buFont typeface="Arial" charset="0"/>
              <a:buNone/>
              <a:defRPr sz="2800" kern="1200">
                <a:solidFill>
                  <a:schemeClr val="tx1">
                    <a:tint val="75000"/>
                  </a:schemeClr>
                </a:solidFill>
                <a:latin typeface="Verdana"/>
                <a:ea typeface="ヒラギノ角ゴ Pro W3" charset="-128"/>
                <a:cs typeface="Verdana"/>
              </a:defRPr>
            </a:lvl2pPr>
            <a:lvl3pPr marL="914400" indent="0" algn="ctr" defTabSz="457200" rtl="0" eaLnBrk="1" fontAlgn="base" hangingPunct="1">
              <a:spcBef>
                <a:spcPct val="20000"/>
              </a:spcBef>
              <a:spcAft>
                <a:spcPct val="0"/>
              </a:spcAft>
              <a:buClr>
                <a:srgbClr val="006CB7"/>
              </a:buClr>
              <a:buFont typeface="Arial" charset="0"/>
              <a:buNone/>
              <a:defRPr sz="1600" kern="1200">
                <a:solidFill>
                  <a:schemeClr val="tx1">
                    <a:tint val="75000"/>
                  </a:schemeClr>
                </a:solidFill>
                <a:latin typeface="Verdana"/>
                <a:ea typeface="ヒラギノ角ゴ Pro W3" charset="-128"/>
                <a:cs typeface="Verdana"/>
              </a:defRPr>
            </a:lvl3pPr>
            <a:lvl4pPr marL="1371600" indent="0" algn="ctr" defTabSz="457200" rtl="0" eaLnBrk="1" fontAlgn="base" hangingPunct="1">
              <a:spcBef>
                <a:spcPct val="20000"/>
              </a:spcBef>
              <a:spcAft>
                <a:spcPct val="0"/>
              </a:spcAft>
              <a:buFont typeface="Arial" charset="0"/>
              <a:buNone/>
              <a:defRPr sz="1400" kern="1200">
                <a:solidFill>
                  <a:schemeClr val="tx1">
                    <a:tint val="75000"/>
                  </a:schemeClr>
                </a:solidFill>
                <a:latin typeface="Verdana"/>
                <a:ea typeface="ヒラギノ角ゴ Pro W3" charset="-128"/>
                <a:cs typeface="Verdana"/>
              </a:defRPr>
            </a:lvl4pPr>
            <a:lvl5pPr marL="1828800" indent="0" algn="ctr" defTabSz="457200" rtl="0" eaLnBrk="1" fontAlgn="base" hangingPunct="1">
              <a:spcBef>
                <a:spcPct val="20000"/>
              </a:spcBef>
              <a:spcAft>
                <a:spcPct val="0"/>
              </a:spcAft>
              <a:buFont typeface="Arial" charset="0"/>
              <a:buNone/>
              <a:defRPr sz="1400" kern="1200">
                <a:solidFill>
                  <a:schemeClr val="tx1">
                    <a:tint val="75000"/>
                  </a:schemeClr>
                </a:solidFill>
                <a:latin typeface="Verdana"/>
                <a:ea typeface="ヒラギノ角ゴ Pro W3" charset="-128"/>
                <a:cs typeface="Verdan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s-CL" sz="2000" b="0" i="0" u="none" strike="noStrike" kern="1200" cap="none" spc="0" normalizeH="0" baseline="0" noProof="0" dirty="0" smtClean="0">
                <a:ln>
                  <a:noFill/>
                </a:ln>
                <a:solidFill>
                  <a:schemeClr val="tx2"/>
                </a:solidFill>
                <a:effectLst/>
                <a:uLnTx/>
                <a:uFillTx/>
                <a:latin typeface="Verdana"/>
                <a:ea typeface="ヒラギノ角ゴ Pro W3" charset="-128"/>
                <a:cs typeface="Verdana"/>
              </a:rPr>
              <a:t>Curso: 		</a:t>
            </a:r>
            <a:r>
              <a:rPr kumimoji="0" lang="es-CL" sz="2000" b="1" i="0" u="none" strike="noStrike" kern="1200" cap="none" spc="0" normalizeH="0" baseline="0" noProof="0" dirty="0" smtClean="0">
                <a:ln>
                  <a:noFill/>
                </a:ln>
                <a:solidFill>
                  <a:schemeClr val="tx2"/>
                </a:solidFill>
                <a:effectLst/>
                <a:uLnTx/>
                <a:uFillTx/>
                <a:latin typeface="Verdana"/>
                <a:ea typeface="ヒラギノ角ゴ Pro W3" charset="-128"/>
                <a:cs typeface="Verdana"/>
              </a:rPr>
              <a:t>5° básico</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s-CL" sz="2000" b="0" i="0" u="none" strike="noStrike" kern="1200" cap="none" spc="0" normalizeH="0" baseline="0" noProof="0" dirty="0" smtClean="0">
                <a:ln>
                  <a:noFill/>
                </a:ln>
                <a:solidFill>
                  <a:schemeClr val="tx2"/>
                </a:solidFill>
                <a:effectLst/>
                <a:uLnTx/>
                <a:uFillTx/>
                <a:latin typeface="Verdana"/>
                <a:ea typeface="ヒラギノ角ゴ Pro W3" charset="-128"/>
                <a:cs typeface="Verdana"/>
              </a:rPr>
              <a:t>Asignatura: 	</a:t>
            </a:r>
            <a:r>
              <a:rPr kumimoji="0" lang="es-CL" sz="2000" b="1" i="0" u="none" strike="noStrike" kern="1200" cap="none" spc="0" normalizeH="0" baseline="0" noProof="0" dirty="0" smtClean="0">
                <a:ln>
                  <a:noFill/>
                </a:ln>
                <a:solidFill>
                  <a:schemeClr val="tx2"/>
                </a:solidFill>
                <a:effectLst/>
                <a:uLnTx/>
                <a:uFillTx/>
                <a:latin typeface="Verdana"/>
                <a:ea typeface="ヒラギノ角ゴ Pro W3" charset="-128"/>
                <a:cs typeface="Verdana"/>
              </a:rPr>
              <a:t>Ciencias Naturales</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s-CL" sz="2000" b="0" i="0" u="none" strike="noStrike" kern="1200" cap="none" spc="0" normalizeH="0" baseline="0" noProof="0" dirty="0" smtClean="0">
              <a:ln>
                <a:noFill/>
              </a:ln>
              <a:solidFill>
                <a:schemeClr val="tx2"/>
              </a:solidFill>
              <a:effectLst/>
              <a:uLnTx/>
              <a:uFillTx/>
              <a:latin typeface="Verdana"/>
              <a:ea typeface="ヒラギノ角ゴ Pro W3" charset="-128"/>
              <a:cs typeface="Verdana"/>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es-CL" sz="2000" b="1" i="0" u="none" strike="noStrike" kern="1200" cap="none" spc="0" normalizeH="0" baseline="0" noProof="0" dirty="0" smtClean="0">
                <a:ln>
                  <a:noFill/>
                </a:ln>
                <a:solidFill>
                  <a:schemeClr val="tx2"/>
                </a:solidFill>
                <a:effectLst/>
                <a:uLnTx/>
                <a:uFillTx/>
                <a:latin typeface="Verdana"/>
                <a:ea typeface="ヒラギノ角ゴ Pro W3" charset="-128"/>
                <a:cs typeface="Verdana"/>
              </a:rPr>
              <a:t>Objetivos de aprendizaje que aborda:</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s-CL" sz="2000" b="1" i="0" u="none" strike="noStrike" kern="1200" cap="none" spc="0" normalizeH="0" baseline="0" noProof="0" dirty="0" smtClean="0">
              <a:ln>
                <a:noFill/>
              </a:ln>
              <a:solidFill>
                <a:schemeClr val="tx2"/>
              </a:solidFill>
              <a:effectLst/>
              <a:uLnTx/>
              <a:uFillTx/>
              <a:latin typeface="Verdana"/>
              <a:ea typeface="ヒラギノ角ゴ Pro W3" charset="-128"/>
              <a:cs typeface="Verdana"/>
            </a:endParaRPr>
          </a:p>
          <a:p>
            <a:pPr marL="0" marR="0" lvl="0" indent="0" algn="just" defTabSz="457200" rtl="0" eaLnBrk="1" fontAlgn="base" latinLnBrk="0" hangingPunct="1">
              <a:lnSpc>
                <a:spcPct val="100000"/>
              </a:lnSpc>
              <a:spcBef>
                <a:spcPct val="20000"/>
              </a:spcBef>
              <a:spcAft>
                <a:spcPct val="0"/>
              </a:spcAft>
              <a:buClrTx/>
              <a:buSzTx/>
              <a:buFont typeface="Arial" charset="0"/>
              <a:buNone/>
              <a:tabLst/>
              <a:defRPr/>
            </a:pPr>
            <a:r>
              <a:rPr kumimoji="0" lang="es-CL" sz="2000" b="1" i="0" u="none" strike="noStrike" kern="1200" cap="none" spc="0" normalizeH="0" baseline="0" noProof="0" dirty="0" smtClean="0">
                <a:ln>
                  <a:noFill/>
                </a:ln>
                <a:solidFill>
                  <a:schemeClr val="tx2"/>
                </a:solidFill>
                <a:effectLst/>
                <a:uLnTx/>
                <a:uFillTx/>
                <a:latin typeface="Verdana"/>
                <a:ea typeface="ヒラギノ角ゴ Pro W3" charset="-128"/>
                <a:cs typeface="Verdana"/>
              </a:rPr>
              <a:t>CN05 OA 03</a:t>
            </a:r>
          </a:p>
          <a:p>
            <a:pPr marL="0" marR="0" lvl="0" indent="0" algn="just" defTabSz="457200" rtl="0" eaLnBrk="1" fontAlgn="base" latinLnBrk="0" hangingPunct="1">
              <a:lnSpc>
                <a:spcPct val="100000"/>
              </a:lnSpc>
              <a:spcBef>
                <a:spcPct val="20000"/>
              </a:spcBef>
              <a:spcAft>
                <a:spcPct val="0"/>
              </a:spcAft>
              <a:buClrTx/>
              <a:buSzTx/>
              <a:buFont typeface="Arial" charset="0"/>
              <a:buNone/>
              <a:tabLst/>
              <a:defRPr/>
            </a:pPr>
            <a:r>
              <a:rPr kumimoji="0" lang="es-CL" sz="2000" b="0" i="0" u="none" strike="noStrike" kern="1200" cap="none" spc="0" normalizeH="0" baseline="0" noProof="0" dirty="0" smtClean="0">
                <a:ln>
                  <a:noFill/>
                </a:ln>
                <a:solidFill>
                  <a:schemeClr val="tx2"/>
                </a:solidFill>
                <a:effectLst/>
                <a:uLnTx/>
                <a:uFillTx/>
                <a:latin typeface="Verdana"/>
                <a:ea typeface="ヒラギノ角ゴ Pro W3" charset="-128"/>
                <a:cs typeface="Verdana"/>
              </a:rPr>
              <a:t>Explicar por medio de modelos la respiración (inspiración-espiración-intercambio de oxígeno y dióxido de carbono), identificando las estructuras básicas del sistema respiratorio (nariz, tráquea, bronquios, alvéolos, pulmones).</a:t>
            </a:r>
          </a:p>
          <a:p>
            <a:pPr marL="0" marR="0" lvl="0" indent="0" algn="just" defTabSz="457200" rtl="0" eaLnBrk="1" fontAlgn="base" latinLnBrk="0" hangingPunct="1">
              <a:lnSpc>
                <a:spcPct val="100000"/>
              </a:lnSpc>
              <a:spcBef>
                <a:spcPct val="20000"/>
              </a:spcBef>
              <a:spcAft>
                <a:spcPct val="0"/>
              </a:spcAft>
              <a:buClrTx/>
              <a:buSzTx/>
              <a:buFont typeface="Arial" charset="0"/>
              <a:buNone/>
              <a:tabLst/>
              <a:defRPr/>
            </a:pPr>
            <a:endParaRPr kumimoji="0" lang="es-CL" sz="2000" b="1" i="0" u="none" strike="noStrike" kern="1200" cap="none" spc="0" normalizeH="0" baseline="0" noProof="0" dirty="0" smtClean="0">
              <a:ln>
                <a:noFill/>
              </a:ln>
              <a:solidFill>
                <a:schemeClr val="tx2"/>
              </a:solidFill>
              <a:effectLst/>
              <a:uLnTx/>
              <a:uFillTx/>
              <a:latin typeface="Verdana"/>
              <a:ea typeface="ヒラギノ角ゴ Pro W3" charset="-128"/>
              <a:cs typeface="Verdana"/>
            </a:endParaRPr>
          </a:p>
          <a:p>
            <a:pPr marL="0" marR="0" lvl="0" indent="0" algn="just" defTabSz="457200" rtl="0" eaLnBrk="1" fontAlgn="base" latinLnBrk="0" hangingPunct="1">
              <a:lnSpc>
                <a:spcPct val="100000"/>
              </a:lnSpc>
              <a:spcBef>
                <a:spcPct val="20000"/>
              </a:spcBef>
              <a:spcAft>
                <a:spcPct val="0"/>
              </a:spcAft>
              <a:buClrTx/>
              <a:buSzTx/>
              <a:buFont typeface="Arial" charset="0"/>
              <a:buNone/>
              <a:tabLst/>
              <a:defRPr/>
            </a:pPr>
            <a:r>
              <a:rPr kumimoji="0" lang="es-CL" sz="2000" b="1" i="0" u="none" strike="noStrike" kern="1200" cap="none" spc="0" normalizeH="0" baseline="0" noProof="0" dirty="0" smtClean="0">
                <a:ln>
                  <a:noFill/>
                </a:ln>
                <a:solidFill>
                  <a:schemeClr val="tx2"/>
                </a:solidFill>
                <a:effectLst/>
                <a:uLnTx/>
                <a:uFillTx/>
                <a:latin typeface="Verdana"/>
                <a:ea typeface="ヒラギノ角ゴ Pro W3" charset="-128"/>
                <a:cs typeface="Verdana"/>
              </a:rPr>
              <a:t>CN05 OA 06</a:t>
            </a:r>
          </a:p>
          <a:p>
            <a:pPr marL="0" marR="0" lvl="0" indent="0" algn="just" defTabSz="457200" rtl="0" eaLnBrk="1" fontAlgn="base" latinLnBrk="0" hangingPunct="1">
              <a:lnSpc>
                <a:spcPct val="100000"/>
              </a:lnSpc>
              <a:spcBef>
                <a:spcPct val="20000"/>
              </a:spcBef>
              <a:spcAft>
                <a:spcPct val="0"/>
              </a:spcAft>
              <a:buClrTx/>
              <a:buSzTx/>
              <a:buFont typeface="Arial" charset="0"/>
              <a:buNone/>
              <a:tabLst/>
              <a:defRPr/>
            </a:pPr>
            <a:r>
              <a:rPr kumimoji="0" lang="es-CL" sz="2000" b="0" i="0" u="none" strike="noStrike" kern="1200" cap="none" spc="0" normalizeH="0" baseline="0" noProof="0" dirty="0" smtClean="0">
                <a:ln>
                  <a:noFill/>
                </a:ln>
                <a:solidFill>
                  <a:schemeClr val="tx2"/>
                </a:solidFill>
                <a:effectLst/>
                <a:uLnTx/>
                <a:uFillTx/>
                <a:latin typeface="Verdana"/>
                <a:ea typeface="ヒラギノ角ゴ Pro W3" charset="-128"/>
                <a:cs typeface="Verdana"/>
              </a:rPr>
              <a:t>Investigar en diversas fuentes y comunicar los efectos nocivos que produce el cigarrillo (humo del tabaco) en los sistemas respiratorio y circulatorio.</a:t>
            </a:r>
          </a:p>
          <a:p>
            <a:pPr marL="0" marR="0" lvl="0" indent="0" algn="just" defTabSz="457200" rtl="0" eaLnBrk="1" fontAlgn="base" latinLnBrk="0" hangingPunct="1">
              <a:lnSpc>
                <a:spcPct val="100000"/>
              </a:lnSpc>
              <a:spcBef>
                <a:spcPct val="20000"/>
              </a:spcBef>
              <a:spcAft>
                <a:spcPct val="0"/>
              </a:spcAft>
              <a:buClrTx/>
              <a:buSzTx/>
              <a:buFont typeface="Arial" charset="0"/>
              <a:buNone/>
              <a:tabLst/>
              <a:defRPr/>
            </a:pPr>
            <a:endParaRPr kumimoji="0" lang="es-CL" sz="2000" b="0" i="0" u="none" strike="noStrike" kern="1200" cap="none" spc="0" normalizeH="0" baseline="0" noProof="0" dirty="0">
              <a:ln>
                <a:noFill/>
              </a:ln>
              <a:solidFill>
                <a:schemeClr val="tx2"/>
              </a:solidFill>
              <a:effectLst/>
              <a:uLnTx/>
              <a:uFillTx/>
              <a:latin typeface="Verdana"/>
              <a:ea typeface="ヒラギノ角ゴ Pro W3" charset="-128"/>
              <a:cs typeface="Verdana"/>
            </a:endParaRPr>
          </a:p>
        </p:txBody>
      </p:sp>
      <p:sp>
        <p:nvSpPr>
          <p:cNvPr id="8" name="Título 1"/>
          <p:cNvSpPr txBox="1">
            <a:spLocks/>
          </p:cNvSpPr>
          <p:nvPr/>
        </p:nvSpPr>
        <p:spPr>
          <a:xfrm>
            <a:off x="727092" y="400397"/>
            <a:ext cx="8164513" cy="681318"/>
          </a:xfrm>
          <a:prstGeom prst="rect">
            <a:avLst/>
          </a:prstGeom>
        </p:spPr>
        <p:txBody>
          <a:bodyPr vert="horz" lIns="112489" tIns="56245" rIns="112489" bIns="56245" rtlCol="0" anchor="t">
            <a:normAutofit/>
          </a:bodyPr>
          <a:lstStyle>
            <a:lvl1pPr>
              <a:spcBef>
                <a:spcPct val="0"/>
              </a:spcBef>
              <a:buNone/>
              <a:defRPr sz="3200" b="1">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a:t>Orientación curricular</a:t>
            </a:r>
          </a:p>
        </p:txBody>
      </p:sp>
    </p:spTree>
    <p:extLst>
      <p:ext uri="{BB962C8B-B14F-4D97-AF65-F5344CB8AC3E}">
        <p14:creationId xmlns:p14="http://schemas.microsoft.com/office/powerpoint/2010/main" val="2361367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3200" y="880427"/>
            <a:ext cx="9144000" cy="6831395"/>
          </a:xfrm>
          <a:prstGeom prst="rect">
            <a:avLst/>
          </a:prstGeom>
        </p:spPr>
      </p:pic>
      <p:sp>
        <p:nvSpPr>
          <p:cNvPr id="3" name="Título 1"/>
          <p:cNvSpPr txBox="1">
            <a:spLocks/>
          </p:cNvSpPr>
          <p:nvPr/>
        </p:nvSpPr>
        <p:spPr>
          <a:xfrm>
            <a:off x="548640" y="4808855"/>
            <a:ext cx="5181600" cy="1470025"/>
          </a:xfrm>
          <a:prstGeom prst="rect">
            <a:avLst/>
          </a:prstGeom>
        </p:spPr>
        <p:txBody>
          <a:bodyPr vert="horz" lIns="112489" tIns="56245" rIns="112489" bIns="56245" rtlCol="0" anchor="t">
            <a:noAutofit/>
          </a:bodyPr>
          <a:lstStyle>
            <a:lvl1pPr algn="l" defTabSz="562447" rtl="0" eaLnBrk="1" latinLnBrk="0" hangingPunct="1">
              <a:spcBef>
                <a:spcPct val="0"/>
              </a:spcBef>
              <a:buNone/>
              <a:defRPr sz="3200" b="1" kern="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smtClean="0">
                <a:solidFill>
                  <a:schemeClr val="tx2"/>
                </a:solidFill>
              </a:rPr>
              <a:t>El aire es muy importante para nuestra vida</a:t>
            </a:r>
            <a:endParaRPr lang="es-CL" dirty="0">
              <a:solidFill>
                <a:schemeClr val="tx2"/>
              </a:solidFill>
            </a:endParaRPr>
          </a:p>
        </p:txBody>
      </p:sp>
    </p:spTree>
    <p:extLst>
      <p:ext uri="{BB962C8B-B14F-4D97-AF65-F5344CB8AC3E}">
        <p14:creationId xmlns:p14="http://schemas.microsoft.com/office/powerpoint/2010/main" val="3379950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5"/>
          <p:cNvPicPr>
            <a:picLocks noChangeAspect="1"/>
          </p:cNvPicPr>
          <p:nvPr/>
        </p:nvPicPr>
        <p:blipFill rotWithShape="1">
          <a:blip r:embed="rId3" cstate="print">
            <a:extLst>
              <a:ext uri="{28A0092B-C50C-407E-A947-70E740481C1C}">
                <a14:useLocalDpi xmlns:a14="http://schemas.microsoft.com/office/drawing/2010/main"/>
              </a:ext>
            </a:extLst>
          </a:blip>
          <a:srcRect b="1404"/>
          <a:stretch/>
        </p:blipFill>
        <p:spPr>
          <a:xfrm>
            <a:off x="1269365" y="1034034"/>
            <a:ext cx="9144000" cy="6687566"/>
          </a:xfrm>
          <a:prstGeom prst="rect">
            <a:avLst/>
          </a:prstGeom>
        </p:spPr>
      </p:pic>
      <p:sp>
        <p:nvSpPr>
          <p:cNvPr id="3" name="Título 1"/>
          <p:cNvSpPr txBox="1">
            <a:spLocks/>
          </p:cNvSpPr>
          <p:nvPr/>
        </p:nvSpPr>
        <p:spPr>
          <a:xfrm>
            <a:off x="587445" y="4377817"/>
            <a:ext cx="4979599" cy="2876550"/>
          </a:xfrm>
          <a:prstGeom prst="rect">
            <a:avLst/>
          </a:prstGeom>
        </p:spPr>
        <p:txBody>
          <a:bodyPr vert="horz" lIns="112489" tIns="56245" rIns="112489" bIns="56245" rtlCol="0" anchor="t">
            <a:noAutofit/>
          </a:bodyPr>
          <a:lstStyle>
            <a:lvl1pPr algn="l" defTabSz="562447" rtl="0" eaLnBrk="1" latinLnBrk="0" hangingPunct="1">
              <a:spcBef>
                <a:spcPct val="0"/>
              </a:spcBef>
              <a:buNone/>
              <a:defRPr sz="3200" b="1" kern="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smtClean="0">
                <a:solidFill>
                  <a:schemeClr val="tx2"/>
                </a:solidFill>
              </a:rPr>
              <a:t>Y si respiramos aire contaminado con material </a:t>
            </a:r>
            <a:r>
              <a:rPr lang="es-CL" dirty="0" err="1" smtClean="0">
                <a:solidFill>
                  <a:schemeClr val="tx2"/>
                </a:solidFill>
              </a:rPr>
              <a:t>particulado</a:t>
            </a:r>
            <a:r>
              <a:rPr lang="es-CL" dirty="0" smtClean="0">
                <a:solidFill>
                  <a:schemeClr val="tx2"/>
                </a:solidFill>
              </a:rPr>
              <a:t>, nos enfermamos</a:t>
            </a:r>
            <a:endParaRPr lang="es-CL" dirty="0">
              <a:solidFill>
                <a:schemeClr val="tx2"/>
              </a:solidFill>
            </a:endParaRPr>
          </a:p>
        </p:txBody>
      </p:sp>
    </p:spTree>
    <p:extLst>
      <p:ext uri="{BB962C8B-B14F-4D97-AF65-F5344CB8AC3E}">
        <p14:creationId xmlns:p14="http://schemas.microsoft.com/office/powerpoint/2010/main" val="3379950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01462" y="483466"/>
            <a:ext cx="8160995" cy="508843"/>
          </a:xfrm>
          <a:prstGeom prst="rect">
            <a:avLst/>
          </a:prstGeom>
        </p:spPr>
        <p:txBody>
          <a:bodyPr vert="horz" lIns="112489" tIns="56245" rIns="112489" bIns="56245" rtlCol="0" anchor="t">
            <a:normAutofit fontScale="92500" lnSpcReduction="20000"/>
          </a:bodyPr>
          <a:lstStyle>
            <a:lvl1pPr algn="l" defTabSz="562447" rtl="0" eaLnBrk="1" latinLnBrk="0" hangingPunct="1">
              <a:spcBef>
                <a:spcPct val="0"/>
              </a:spcBef>
              <a:buNone/>
              <a:defRPr sz="3200" b="1" kern="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smtClean="0"/>
              <a:t>¿Qué es el material </a:t>
            </a:r>
            <a:r>
              <a:rPr lang="es-CL" dirty="0" err="1" smtClean="0"/>
              <a:t>particulado</a:t>
            </a:r>
            <a:r>
              <a:rPr lang="es-CL" dirty="0" smtClean="0"/>
              <a:t>?</a:t>
            </a:r>
            <a:endParaRPr lang="es-CL" dirty="0"/>
          </a:p>
        </p:txBody>
      </p:sp>
      <p:pic>
        <p:nvPicPr>
          <p:cNvPr id="3" name="Marcador de contenido 7"/>
          <p:cNvPicPr>
            <a:picLocks noGrp="1" noChangeAspect="1"/>
          </p:cNvPicPr>
          <p:nvPr>
            <p:ph idx="4294967295"/>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8291" y="1252985"/>
            <a:ext cx="9733091" cy="7275576"/>
          </a:xfrm>
          <a:prstGeom prst="rect">
            <a:avLst/>
          </a:prstGeom>
        </p:spPr>
      </p:pic>
      <p:sp>
        <p:nvSpPr>
          <p:cNvPr id="4" name="CuadroTexto 8"/>
          <p:cNvSpPr txBox="1"/>
          <p:nvPr/>
        </p:nvSpPr>
        <p:spPr>
          <a:xfrm>
            <a:off x="1549081" y="2365041"/>
            <a:ext cx="3625517" cy="1815882"/>
          </a:xfrm>
          <a:prstGeom prst="rect">
            <a:avLst/>
          </a:prstGeom>
          <a:noFill/>
        </p:spPr>
        <p:txBody>
          <a:bodyPr wrap="square" rtlCol="0">
            <a:spAutoFit/>
          </a:bodyPr>
          <a:lstStyle/>
          <a:p>
            <a:endParaRPr lang="es-CL" sz="2400" dirty="0"/>
          </a:p>
          <a:p>
            <a:endParaRPr lang="es-CL" sz="2400" b="0" dirty="0">
              <a:effectLst/>
            </a:endParaRPr>
          </a:p>
          <a:p>
            <a:r>
              <a:rPr lang="es-CL" sz="2000" dirty="0"/>
              <a:t>.</a:t>
            </a:r>
            <a:endParaRPr lang="es-CL" sz="2000" b="0" dirty="0">
              <a:effectLst/>
            </a:endParaRPr>
          </a:p>
          <a:p>
            <a:r>
              <a:rPr lang="es-CL" dirty="0"/>
              <a:t/>
            </a:r>
            <a:br>
              <a:rPr lang="es-CL" dirty="0"/>
            </a:br>
            <a:endParaRPr lang="es-CL" dirty="0"/>
          </a:p>
        </p:txBody>
      </p:sp>
    </p:spTree>
    <p:extLst>
      <p:ext uri="{BB962C8B-B14F-4D97-AF65-F5344CB8AC3E}">
        <p14:creationId xmlns:p14="http://schemas.microsoft.com/office/powerpoint/2010/main" val="3379950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01799" y="1437887"/>
            <a:ext cx="8600441" cy="6378826"/>
          </a:xfrm>
          <a:prstGeom prst="rect">
            <a:avLst/>
          </a:prstGeom>
        </p:spPr>
      </p:pic>
      <p:sp>
        <p:nvSpPr>
          <p:cNvPr id="3" name="Título 1"/>
          <p:cNvSpPr txBox="1">
            <a:spLocks/>
          </p:cNvSpPr>
          <p:nvPr/>
        </p:nvSpPr>
        <p:spPr>
          <a:xfrm>
            <a:off x="556540" y="135962"/>
            <a:ext cx="10944579" cy="1470025"/>
          </a:xfrm>
          <a:prstGeom prst="rect">
            <a:avLst/>
          </a:prstGeom>
        </p:spPr>
        <p:txBody>
          <a:bodyPr vert="horz" lIns="112489" tIns="56245" rIns="112489" bIns="56245" rtlCol="0" anchor="t">
            <a:noAutofit/>
          </a:bodyPr>
          <a:lstStyle>
            <a:lvl1pPr algn="l" defTabSz="562447" rtl="0" eaLnBrk="1" latinLnBrk="0" hangingPunct="1">
              <a:spcBef>
                <a:spcPct val="0"/>
              </a:spcBef>
              <a:buNone/>
              <a:defRPr sz="3200" b="1" kern="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smtClean="0"/>
              <a:t>Nuestras ciudades se están viendo afectadas</a:t>
            </a:r>
            <a:br>
              <a:rPr lang="es-CL" dirty="0" smtClean="0"/>
            </a:br>
            <a:r>
              <a:rPr lang="es-CL" dirty="0" smtClean="0"/>
              <a:t> por la contaminación atmosférica.</a:t>
            </a:r>
            <a:br>
              <a:rPr lang="es-CL" dirty="0" smtClean="0"/>
            </a:br>
            <a:r>
              <a:rPr lang="es-CL" dirty="0" smtClean="0"/>
              <a:t/>
            </a:r>
            <a:br>
              <a:rPr lang="es-CL" dirty="0" smtClean="0"/>
            </a:br>
            <a:endParaRPr lang="es-CL" dirty="0"/>
          </a:p>
        </p:txBody>
      </p:sp>
    </p:spTree>
    <p:extLst>
      <p:ext uri="{BB962C8B-B14F-4D97-AF65-F5344CB8AC3E}">
        <p14:creationId xmlns:p14="http://schemas.microsoft.com/office/powerpoint/2010/main" val="3379950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1.staticflickr.com/5/4086/4846921712_78333d4847_b.jpg"/>
          <p:cNvPicPr>
            <a:picLocks noChangeAspect="1" noChangeArrowheads="1"/>
          </p:cNvPicPr>
          <p:nvPr/>
        </p:nvPicPr>
        <p:blipFill rotWithShape="1">
          <a:blip r:embed="rId3">
            <a:extLst>
              <a:ext uri="{28A0092B-C50C-407E-A947-70E740481C1C}">
                <a14:useLocalDpi xmlns:a14="http://schemas.microsoft.com/office/drawing/2010/main"/>
              </a:ext>
            </a:extLst>
          </a:blip>
          <a:srcRect t="6934" b="5407"/>
          <a:stretch/>
        </p:blipFill>
        <p:spPr bwMode="auto">
          <a:xfrm>
            <a:off x="0" y="-1"/>
            <a:ext cx="11877675" cy="7808913"/>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p:cNvSpPr txBox="1">
            <a:spLocks/>
          </p:cNvSpPr>
          <p:nvPr/>
        </p:nvSpPr>
        <p:spPr>
          <a:xfrm>
            <a:off x="714868" y="383117"/>
            <a:ext cx="10603372" cy="1470025"/>
          </a:xfrm>
          <a:prstGeom prst="rect">
            <a:avLst/>
          </a:prstGeom>
        </p:spPr>
        <p:txBody>
          <a:bodyPr vert="horz" lIns="112489" tIns="56245" rIns="112489" bIns="56245" rtlCol="0" anchor="t">
            <a:normAutofit fontScale="97500"/>
          </a:bodyPr>
          <a:lstStyle>
            <a:lvl1pPr algn="l" defTabSz="562447" rtl="0" eaLnBrk="1" latinLnBrk="0" hangingPunct="1">
              <a:spcBef>
                <a:spcPct val="0"/>
              </a:spcBef>
              <a:buNone/>
              <a:defRPr sz="3200" b="1" kern="12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s-CL" dirty="0" smtClean="0">
                <a:solidFill>
                  <a:schemeClr val="bg1"/>
                </a:solidFill>
              </a:rPr>
              <a:t>Contaminación atmosférica en Coyhaique, </a:t>
            </a:r>
            <a:r>
              <a:rPr lang="es-CL" sz="2500" dirty="0" smtClean="0">
                <a:solidFill>
                  <a:schemeClr val="bg1"/>
                </a:solidFill>
              </a:rPr>
              <a:t>Región de Aysén del General Carlos Ibáñez del Campo</a:t>
            </a:r>
            <a:endParaRPr lang="es-CL" sz="2500" dirty="0">
              <a:solidFill>
                <a:schemeClr val="bg1"/>
              </a:solidFill>
            </a:endParaRPr>
          </a:p>
        </p:txBody>
      </p:sp>
    </p:spTree>
    <p:extLst>
      <p:ext uri="{BB962C8B-B14F-4D97-AF65-F5344CB8AC3E}">
        <p14:creationId xmlns:p14="http://schemas.microsoft.com/office/powerpoint/2010/main" val="3379950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5792" y="1"/>
            <a:ext cx="10411883" cy="7808912"/>
          </a:xfrm>
          <a:prstGeom prst="rect">
            <a:avLst/>
          </a:prstGeom>
        </p:spPr>
      </p:pic>
      <p:sp>
        <p:nvSpPr>
          <p:cNvPr id="3" name="Rectángulo 4"/>
          <p:cNvSpPr/>
          <p:nvPr/>
        </p:nvSpPr>
        <p:spPr>
          <a:xfrm>
            <a:off x="276453" y="2372679"/>
            <a:ext cx="3868827" cy="2862322"/>
          </a:xfrm>
          <a:prstGeom prst="rect">
            <a:avLst/>
          </a:prstGeom>
        </p:spPr>
        <p:txBody>
          <a:bodyPr wrap="square">
            <a:spAutoFit/>
          </a:bodyPr>
          <a:lstStyle/>
          <a:p>
            <a:pPr algn="ctr"/>
            <a:r>
              <a:rPr lang="es-CL" sz="3000" b="1" dirty="0">
                <a:solidFill>
                  <a:schemeClr val="tx2"/>
                </a:solidFill>
                <a:latin typeface="Verdana"/>
                <a:ea typeface="ヒラギノ角ゴ Pro W3" charset="-128"/>
                <a:cs typeface="Verdana"/>
              </a:rPr>
              <a:t>¿Cuáles son los principales contaminantes del aire?</a:t>
            </a:r>
            <a:br>
              <a:rPr lang="es-CL" sz="3000" b="1" dirty="0">
                <a:solidFill>
                  <a:schemeClr val="tx2"/>
                </a:solidFill>
                <a:latin typeface="Verdana"/>
                <a:ea typeface="ヒラギノ角ゴ Pro W3" charset="-128"/>
                <a:cs typeface="Verdana"/>
              </a:rPr>
            </a:br>
            <a:r>
              <a:rPr lang="es-CL" sz="3000" dirty="0">
                <a:solidFill>
                  <a:schemeClr val="tx2"/>
                </a:solidFill>
              </a:rPr>
              <a:t/>
            </a:r>
            <a:br>
              <a:rPr lang="es-CL" sz="3000" dirty="0">
                <a:solidFill>
                  <a:schemeClr val="tx2"/>
                </a:solidFill>
              </a:rPr>
            </a:br>
            <a:endParaRPr lang="es-CL" sz="3000" dirty="0">
              <a:solidFill>
                <a:schemeClr val="tx2"/>
              </a:solidFill>
            </a:endParaRPr>
          </a:p>
        </p:txBody>
      </p:sp>
    </p:spTree>
    <p:extLst>
      <p:ext uri="{BB962C8B-B14F-4D97-AF65-F5344CB8AC3E}">
        <p14:creationId xmlns:p14="http://schemas.microsoft.com/office/powerpoint/2010/main" val="35718927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3"/>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r="-191" b="-11288"/>
          <a:stretch/>
        </p:blipFill>
        <p:spPr>
          <a:xfrm>
            <a:off x="-77788" y="0"/>
            <a:ext cx="12036108" cy="8696960"/>
          </a:xfrm>
          <a:prstGeom prst="rect">
            <a:avLst/>
          </a:prstGeom>
        </p:spPr>
      </p:pic>
    </p:spTree>
    <p:extLst>
      <p:ext uri="{BB962C8B-B14F-4D97-AF65-F5344CB8AC3E}">
        <p14:creationId xmlns:p14="http://schemas.microsoft.com/office/powerpoint/2010/main" val="357189274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1221</TotalTime>
  <Words>1176</Words>
  <Application>Microsoft Office PowerPoint</Application>
  <PresentationFormat>Personalizado</PresentationFormat>
  <Paragraphs>113</Paragraphs>
  <Slides>15</Slides>
  <Notes>11</Notes>
  <HiddenSlides>0</HiddenSlides>
  <MMClips>0</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humo de tabaco también contamina</vt:lpstr>
      <vt:lpstr>¿Cuál es el impacto en la salud de este material particulado?</vt:lpstr>
      <vt:lpstr>Presentación de PowerPoint</vt:lpstr>
      <vt:lpstr>Presentación de PowerPoint</vt:lpstr>
      <vt:lpstr>Presentación de PowerPoint</vt:lpstr>
      <vt:lpstr>Presentación de PowerPoint</vt:lpstr>
    </vt:vector>
  </TitlesOfParts>
  <Company>mma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Alejandro Armedari</dc:creator>
  <cp:lastModifiedBy>Barbara Juliane Von Igel Grisar</cp:lastModifiedBy>
  <cp:revision>78</cp:revision>
  <dcterms:created xsi:type="dcterms:W3CDTF">2018-04-25T12:41:41Z</dcterms:created>
  <dcterms:modified xsi:type="dcterms:W3CDTF">2019-07-03T17:06:43Z</dcterms:modified>
</cp:coreProperties>
</file>