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78" r:id="rId4"/>
    <p:sldId id="279" r:id="rId5"/>
    <p:sldId id="273" r:id="rId6"/>
    <p:sldId id="274" r:id="rId7"/>
    <p:sldId id="275" r:id="rId8"/>
    <p:sldId id="276" r:id="rId9"/>
    <p:sldId id="280" r:id="rId10"/>
    <p:sldId id="262" r:id="rId11"/>
  </p:sldIdLst>
  <p:sldSz cx="11877675" cy="7808913"/>
  <p:notesSz cx="6858000" cy="9144000"/>
  <p:defaultTextStyle>
    <a:defPPr>
      <a:defRPr lang="es-ES"/>
    </a:defPPr>
    <a:lvl1pPr marL="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244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489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734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979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1223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468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713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958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60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C4C8C"/>
    <a:srgbClr val="094EA5"/>
    <a:srgbClr val="37A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-1416" y="-96"/>
      </p:cViewPr>
      <p:guideLst>
        <p:guide orient="horz" pos="2460"/>
        <p:guide pos="3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63627-5BFA-D64E-92D2-99AB8D58C263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685800"/>
            <a:ext cx="5213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7EFC-73DA-FC46-9DC5-DFE7598580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huella hídrica de un individuo, comunidad o comercio se define como el volumen total de agua dulce que se utiliza para producir los bienes y servicios consumidos por el individuo o comunidad.</a:t>
            </a: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imagen vemos la huella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hídrica de diversas acciones y procesos:</a:t>
            </a: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d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ucha; tirar la cadena; el queso que consumimos; producir una polera; lavar el auto; un chocolate.</a:t>
            </a:r>
            <a:endParaRPr lang="es-CL" b="0" dirty="0" smtClean="0">
              <a:effectLst/>
            </a:endParaRPr>
          </a:p>
          <a:p>
            <a:r>
              <a:rPr lang="es-CL" dirty="0" smtClean="0"/>
              <a:t>Para discutir con</a:t>
            </a:r>
            <a:r>
              <a:rPr lang="es-CL" baseline="0" dirty="0" smtClean="0"/>
              <a:t> los niños: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¿Cuál será la huella hídrica de una torta, si tenemos en cuenta la cantidad de agua que se utilizó para que crezca el trigo, molerlo  y producir la harina, los huevos, la leche, la vainilla y el aceite? ¿Y al cocinarla?</a:t>
            </a:r>
            <a:endParaRPr lang="es-CL" b="0" dirty="0" smtClean="0">
              <a:effectLst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1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¿Cuánta agua hay en nuestro</a:t>
            </a:r>
            <a:r>
              <a:rPr lang="es-ES_tradn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planeta</a:t>
            </a:r>
            <a:r>
              <a:rPr lang="es-ES_tradn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cómo se distribuye?	</a:t>
            </a:r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agua está presente en todos los ecosistemas y es el componente más abundante en los seres vivos, tanto terrestres como acuáticos. </a:t>
            </a:r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total de agua presente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planeta, u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97 % es salada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3% es agua dulce. Del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de agua dulce dos tercios se encuentra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congelada  y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tercio se encuentra en forma líquida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ríos, lagos y napas subterráneas.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partir de esta última se produce el agua que consumimos.</a:t>
            </a:r>
          </a:p>
          <a:p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¿Conocen alguna forma de usar el agua salada?</a:t>
            </a:r>
          </a:p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R: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producir, a partir del agua de mar, agua potable. Para ello se requiere de energía y además se genera sal concentrada como residuo.</a:t>
            </a: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81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magen nos muestra dónde está el agua dulce en un entorno.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Cordillera de Los Andes congelada; fluyendo por el río; concentrada en un lago; bajo tierra en las napas; salada en el mar, nubes, vapor de agua, etc.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¿Cuál de todas estas es agua dulce?</a:t>
            </a:r>
          </a:p>
          <a:p>
            <a:pPr rtl="0"/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R: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Todas, excepto el agua del mar.</a:t>
            </a:r>
            <a:endParaRPr lang="es-CL" b="0" dirty="0" smtClean="0">
              <a:effectLst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Principales fuentes de contaminación: ciudades, agricultura, industrias, transporte de mercancías tóxicas, lixiviados de basurales.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sucederá con los seres vivos que viven en las aguas que se contaminan?</a:t>
            </a:r>
          </a:p>
          <a:p>
            <a:pPr rtl="0"/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R: Van incorporando los contaminantes en su cuerpo,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 que se enfermen o eventualmente mueran.</a:t>
            </a:r>
            <a:endParaRPr lang="es-CL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CL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si ese agua contaminada fluye hasta un pueblo que la usa para su vida cotidiana (beber, cocinar, regar, bañarse)?</a:t>
            </a:r>
          </a:p>
          <a:p>
            <a:pPr rtl="0"/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R: Al igual que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caso de otros animales, en el ser humano, los contaminantes se acumulan en el cuerpo hasta llegar a una concentración en la cual se enferma, lo que puede incluso producir la muerte.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94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 son algunas buenas prácticas de uso que podemos tomar para nuestra vida cotidiana: 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Tomar duchas cortas, de no más de 5 minutos.</a:t>
            </a:r>
            <a:endParaRPr lang="es-CL" b="0" dirty="0" smtClean="0">
              <a:effectLst/>
            </a:endParaRPr>
          </a:p>
          <a:p>
            <a:pPr rtl="0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 lavar los platos usar menos cantidad de agua y detergente biodegradable.</a:t>
            </a:r>
            <a:endParaRPr lang="es-CL" b="0" dirty="0" smtClean="0">
              <a:effectLst/>
            </a:endParaRPr>
          </a:p>
          <a:p>
            <a:pPr rtl="0" fontAlgn="base"/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Arreglar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llaves que gotean.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errar el paso de agua cuando nos lavamos los dientes. No dejes la llave abierta sin motivo; se desperdician 9 litros de agua por minuto. Si cierras la llave mientras te cepillas los dientes y la abres solo para enjuagarte, ahorrarás un 80% de agua. Idealmente usa un vaso para el enjuague!</a:t>
            </a:r>
            <a:b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 una botella con agua o arena en el estanque del WC, ocupará espacio (volumen) y así gastarás menos agua cada vez que tiras la cadena.</a:t>
            </a:r>
            <a:b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Llena moderadamente el lavamanos para lavarte la cara o las manos.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33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En la imagen</a:t>
            </a:r>
            <a:r>
              <a:rPr lang="es-CL" baseline="0" dirty="0" smtClean="0"/>
              <a:t> vemos a un pájaro carpintero negro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17EFC-73DA-FC46-9DC5-DFE75985806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40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181D5BC-81EE-6E4B-9746-B5E123D0B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54" y="654058"/>
            <a:ext cx="3714296" cy="1821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6F851BF-6E86-BD42-92D3-85FBCBE70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187767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541318"/>
            <a:ext cx="10689908" cy="130148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Picture 13" descr="Complemento-Logo-Gobierno-160x14px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4130" y="1745880"/>
            <a:ext cx="9496261" cy="515352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:a16="http://schemas.microsoft.com/office/drawing/2014/main" xmlns="" id="{30139E54-FC09-4241-8709-F1A2E59B79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876511" y="0"/>
            <a:ext cx="700116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idx="13"/>
          </p:nvPr>
        </p:nvSpPr>
        <p:spPr>
          <a:xfrm>
            <a:off x="4876511" y="1680955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2" name="Picture 13" descr="Complemento-Logo-Gobierno-160x14px.png">
            <a:extLst>
              <a:ext uri="{FF2B5EF4-FFF2-40B4-BE49-F238E27FC236}">
                <a16:creationId xmlns:a16="http://schemas.microsoft.com/office/drawing/2014/main" xmlns="" id="{D3226FFE-A244-4348-966B-0A5EA85632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idx="13" hasCustomPrompt="1"/>
          </p:nvPr>
        </p:nvSpPr>
        <p:spPr>
          <a:xfrm>
            <a:off x="5064672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:a16="http://schemas.microsoft.com/office/drawing/2014/main" xmlns="" id="{1D286AF7-DF92-8B4D-A1BD-CB1D7C012F9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71501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Picture 13" descr="Complemento-Logo-Gobierno-160x14px.png">
            <a:extLst>
              <a:ext uri="{FF2B5EF4-FFF2-40B4-BE49-F238E27FC236}">
                <a16:creationId xmlns:a16="http://schemas.microsoft.com/office/drawing/2014/main" xmlns="" id="{617B6BDB-BBDA-E747-840E-B9A44E1CF39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:a16="http://schemas.microsoft.com/office/drawing/2014/main" xmlns="" id="{76D8A428-9296-3043-A65D-443D153AF1A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888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</p:spPr>
        <p:txBody>
          <a:bodyPr anchor="t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6373"/>
            <a:ext cx="5248036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884" y="2554843"/>
            <a:ext cx="5248036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3695" y="1826373"/>
            <a:ext cx="5250097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3695" y="2554843"/>
            <a:ext cx="5250097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3" name="Picture 13" descr="Complemento-Logo-Gobierno-160x14px.png">
            <a:extLst>
              <a:ext uri="{FF2B5EF4-FFF2-40B4-BE49-F238E27FC236}">
                <a16:creationId xmlns:a16="http://schemas.microsoft.com/office/drawing/2014/main" xmlns="" id="{3ED249E3-869E-9E48-A5B2-B8A254DA23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13809D-2C2B-A541-8A7E-852773934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FFD2B72-AD50-9842-AE2D-B46EC298C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13" y="2771775"/>
            <a:ext cx="3714296" cy="18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  <a:prstGeom prst="rect">
            <a:avLst/>
          </a:prstGeom>
        </p:spPr>
        <p:txBody>
          <a:bodyPr vert="horz" lIns="112489" tIns="56245" rIns="112489" bIns="5624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2080"/>
            <a:ext cx="10689908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88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48D0-D386-F140-BC0A-DE1CABA4CDC7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206" y="7237706"/>
            <a:ext cx="3761264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233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7854-5512-0348-BDBD-01B9F377EA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3" r:id="rId5"/>
    <p:sldLayoutId id="2147483662" r:id="rId6"/>
    <p:sldLayoutId id="2147483664" r:id="rId7"/>
    <p:sldLayoutId id="2147483653" r:id="rId8"/>
    <p:sldLayoutId id="2147483658" r:id="rId9"/>
  </p:sldLayoutIdLst>
  <p:txStyles>
    <p:titleStyle>
      <a:lvl1pPr algn="ctr" defTabSz="5624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836" indent="-421836" algn="l" defTabSz="5624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3977" indent="-351530" algn="l" defTabSz="5624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6119" indent="-281224" algn="l" defTabSz="56244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68566" indent="-281224" algn="l" defTabSz="56244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013" indent="-281224" algn="l" defTabSz="562447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461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08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8356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80803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44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89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34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79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223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68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713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958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76199" y="2800438"/>
            <a:ext cx="430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dirty="0" smtClean="0"/>
              <a:t>PLANETA AZUL</a:t>
            </a:r>
            <a:endParaRPr lang="es-CL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567940" y="3547917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5pPr marL="0" lvl="4" algn="ctr">
              <a:defRPr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es-CL" dirty="0"/>
              <a:t>5° básico</a:t>
            </a:r>
          </a:p>
          <a:p>
            <a:r>
              <a:rPr lang="es-CL" dirty="0"/>
              <a:t>Ciencias Naturales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428750" y="5377476"/>
            <a:ext cx="8972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4" algn="ctr"/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creada el año 2017 para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apoyar la labor de docentes y educadores, y puesta a disposición en el Repositorio de Educación Ambiental del Ministerio del Medio Ambiente.</a:t>
            </a:r>
          </a:p>
          <a:p>
            <a:pPr marL="0" lvl="4" algn="ctr"/>
            <a:r>
              <a:rPr lang="es-MX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 ser utilizada y modificada haciendo referencia al Ministerio.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3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3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4294967295"/>
          </p:nvPr>
        </p:nvSpPr>
        <p:spPr>
          <a:xfrm>
            <a:off x="407042" y="1921461"/>
            <a:ext cx="10586078" cy="5168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Curso: </a:t>
            </a:r>
            <a:r>
              <a:rPr lang="es-CL" sz="2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s-CL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5°básico</a:t>
            </a:r>
            <a:endParaRPr lang="es-CL" sz="2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C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Asignatura: </a:t>
            </a:r>
            <a:r>
              <a:rPr lang="es-CL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Ciencias </a:t>
            </a:r>
            <a:r>
              <a:rPr lang="es-CL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Naturales</a:t>
            </a:r>
          </a:p>
          <a:p>
            <a:pPr marL="0" indent="0">
              <a:buNone/>
            </a:pPr>
            <a:endParaRPr lang="es-C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L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de aprendizaje que aborda:</a:t>
            </a:r>
          </a:p>
          <a:p>
            <a:pPr marL="0" indent="0" algn="just">
              <a:buNone/>
            </a:pPr>
            <a:endParaRPr lang="es-C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base"/>
            <a:r>
              <a:rPr lang="es-CL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CN05 OA </a:t>
            </a:r>
            <a:r>
              <a:rPr lang="es-CL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 </a:t>
            </a:r>
            <a:r>
              <a:rPr lang="es-C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Investigar y explicar efectos positivos y negativos de la actividad humana en los océanos, lagos, ríos, glaciares, entre otros, proponiendo acciones de protección de las reservas hídricas en Chile y comunicando sus resultados.</a:t>
            </a:r>
          </a:p>
          <a:p>
            <a:pPr marL="0" indent="0" algn="just" fontAlgn="base">
              <a:buNone/>
            </a:pPr>
            <a:endParaRPr lang="es-C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base"/>
            <a:r>
              <a:rPr lang="es-CL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CN05 OA </a:t>
            </a:r>
            <a:r>
              <a:rPr lang="es-CL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 </a:t>
            </a:r>
            <a:r>
              <a:rPr lang="es-CL" sz="2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Describir la distribución del agua dulce y salada en la Tierra, considerando océanos, glaciares, ríos y lagos, aguas subterráneas, nubes, vapor de agua, etc. y comparar sus volúmenes, reconociendo la escasez relativa de agua dulce. </a:t>
            </a:r>
          </a:p>
          <a:p>
            <a:endParaRPr lang="es-CL" sz="2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46450" y="465174"/>
            <a:ext cx="8164513" cy="53050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3000" b="1" dirty="0">
                <a:solidFill>
                  <a:schemeClr val="bg1"/>
                </a:solidFill>
              </a:rPr>
              <a:t>Orientación curricular</a:t>
            </a:r>
          </a:p>
        </p:txBody>
      </p:sp>
    </p:spTree>
    <p:extLst>
      <p:ext uri="{BB962C8B-B14F-4D97-AF65-F5344CB8AC3E}">
        <p14:creationId xmlns:p14="http://schemas.microsoft.com/office/powerpoint/2010/main" val="10533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72948" y="1054772"/>
            <a:ext cx="4108450" cy="4370668"/>
          </a:xfrm>
          <a:prstGeom prst="rect">
            <a:avLst/>
          </a:prstGeom>
        </p:spPr>
        <p:txBody>
          <a:bodyPr vert="horz" lIns="112489" tIns="56245" rIns="112489" bIns="56245" rtlCol="0" anchor="t">
            <a:noAutofit/>
          </a:bodyPr>
          <a:lstStyle>
            <a:defPPr>
              <a:defRPr lang="es-ES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 b="1">
                <a:solidFill>
                  <a:srgbClr val="2C4C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sz="3200" dirty="0"/>
              <a:t>El </a:t>
            </a:r>
            <a:r>
              <a:rPr lang="es-CL" sz="4800" dirty="0"/>
              <a:t>agua</a:t>
            </a:r>
            <a:r>
              <a:rPr lang="es-CL" sz="3200" dirty="0"/>
              <a:t> es un bien natural indispensable para la vida</a:t>
            </a:r>
          </a:p>
        </p:txBody>
      </p:sp>
      <p:pic>
        <p:nvPicPr>
          <p:cNvPr id="9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73" y="53914"/>
            <a:ext cx="10048747" cy="7535606"/>
          </a:xfrm>
        </p:spPr>
      </p:pic>
    </p:spTree>
    <p:extLst>
      <p:ext uri="{BB962C8B-B14F-4D97-AF65-F5344CB8AC3E}">
        <p14:creationId xmlns:p14="http://schemas.microsoft.com/office/powerpoint/2010/main" val="23601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779"/>
            <a:ext cx="11877675" cy="890825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84973" y="48557"/>
            <a:ext cx="9744545" cy="1831043"/>
          </a:xfrm>
          <a:prstGeom prst="rect">
            <a:avLst/>
          </a:prstGeom>
        </p:spPr>
        <p:txBody>
          <a:bodyPr vert="horz" lIns="112489" tIns="56245" rIns="112489" bIns="56245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800" b="1">
                <a:solidFill>
                  <a:srgbClr val="2C4C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s-CL" sz="2400" dirty="0"/>
              <a:t>Usamos mucha agua que no vemos, pues la producción de nuestras cosas y alimentos necesita agua, así como también los servicios. </a:t>
            </a:r>
            <a:br>
              <a:rPr lang="es-CL" sz="2400" dirty="0"/>
            </a:br>
            <a:r>
              <a:rPr lang="es-CL" sz="2400" dirty="0"/>
              <a:t>Esto se llama “Huella hídrica”</a:t>
            </a:r>
          </a:p>
        </p:txBody>
      </p:sp>
    </p:spTree>
    <p:extLst>
      <p:ext uri="{BB962C8B-B14F-4D97-AF65-F5344CB8AC3E}">
        <p14:creationId xmlns:p14="http://schemas.microsoft.com/office/powerpoint/2010/main" val="2694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7220" y="351057"/>
            <a:ext cx="10185100" cy="572943"/>
          </a:xfrm>
        </p:spPr>
        <p:txBody>
          <a:bodyPr>
            <a:no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s-CL" sz="3000" b="1" dirty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Distribución de agua en el planeta Tierra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8" y="1876221"/>
            <a:ext cx="8264352" cy="6197805"/>
          </a:xfrm>
        </p:spPr>
      </p:pic>
    </p:spTree>
    <p:extLst>
      <p:ext uri="{BB962C8B-B14F-4D97-AF65-F5344CB8AC3E}">
        <p14:creationId xmlns:p14="http://schemas.microsoft.com/office/powerpoint/2010/main" val="3868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1994" y="338944"/>
            <a:ext cx="11087686" cy="817092"/>
          </a:xfrm>
        </p:spPr>
        <p:txBody>
          <a:bodyPr vert="horz" lIns="112489" tIns="56245" rIns="112489" bIns="56245" rtlCol="0" anchor="ctr">
            <a:no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s-CL" sz="3000" b="1" dirty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Distribución del agua dulce en nuestro entorno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1381760"/>
            <a:ext cx="9043042" cy="6783131"/>
          </a:xfrm>
        </p:spPr>
      </p:pic>
    </p:spTree>
    <p:extLst>
      <p:ext uri="{BB962C8B-B14F-4D97-AF65-F5344CB8AC3E}">
        <p14:creationId xmlns:p14="http://schemas.microsoft.com/office/powerpoint/2010/main" val="3868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47426" y="-36136"/>
            <a:ext cx="8229600" cy="1143000"/>
          </a:xfrm>
        </p:spPr>
        <p:txBody>
          <a:bodyPr vert="horz" lIns="112489" tIns="56245" rIns="112489" bIns="56245" rtlCol="0" anchor="ctr">
            <a:no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s-CL" sz="3000" b="1" dirty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Fuentes de contaminación del agua</a:t>
            </a:r>
          </a:p>
        </p:txBody>
      </p:sp>
      <p:pic>
        <p:nvPicPr>
          <p:cNvPr id="3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>
          <a:xfrm>
            <a:off x="-20320" y="-123644"/>
            <a:ext cx="11897995" cy="7973197"/>
          </a:xfrm>
        </p:spPr>
      </p:pic>
    </p:spTree>
    <p:extLst>
      <p:ext uri="{BB962C8B-B14F-4D97-AF65-F5344CB8AC3E}">
        <p14:creationId xmlns:p14="http://schemas.microsoft.com/office/powerpoint/2010/main" val="3868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67308" y="170415"/>
            <a:ext cx="8479311" cy="1162124"/>
          </a:xfrm>
        </p:spPr>
        <p:txBody>
          <a:bodyPr vert="horz" lIns="112489" tIns="56245" rIns="112489" bIns="56245" rtlCol="0" anchor="ctr">
            <a:no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s-CL" sz="3600" b="1" dirty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¿Y qué podemos hacer?</a:t>
            </a: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376" y="1617907"/>
            <a:ext cx="1805358" cy="2855276"/>
          </a:xfrm>
          <a:prstGeom prst="rect">
            <a:avLst/>
          </a:prstGeom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54" y="2162872"/>
            <a:ext cx="2660909" cy="2205439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14" y="1956370"/>
            <a:ext cx="2096361" cy="2218990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77" y="4392303"/>
            <a:ext cx="2974077" cy="3156577"/>
          </a:xfrm>
          <a:prstGeom prst="rect">
            <a:avLst/>
          </a:prstGeom>
        </p:spPr>
      </p:pic>
      <p:pic>
        <p:nvPicPr>
          <p:cNvPr id="7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22" y="4616442"/>
            <a:ext cx="2510174" cy="3348868"/>
          </a:xfrm>
          <a:prstGeom prst="rect">
            <a:avLst/>
          </a:prstGeom>
        </p:spPr>
      </p:pic>
      <p:pic>
        <p:nvPicPr>
          <p:cNvPr id="8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35" y="4368311"/>
            <a:ext cx="2667420" cy="33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ota De Agua, Goteo, El Agua, Mojado, Frí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16" y="-209575"/>
            <a:ext cx="6627656" cy="66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6609886" y="2170042"/>
            <a:ext cx="3265633" cy="3983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agua depende la vida de todas las especies del planeta</a:t>
            </a:r>
          </a:p>
          <a:p>
            <a:pPr marL="0" indent="0" algn="ctr">
              <a:buNone/>
            </a:pPr>
            <a:r>
              <a:rPr lang="es-CL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¡Cuidémosla!</a:t>
            </a:r>
          </a:p>
        </p:txBody>
      </p:sp>
      <p:pic>
        <p:nvPicPr>
          <p:cNvPr id="14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46" y="1"/>
            <a:ext cx="7785505" cy="7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41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497</Words>
  <Application>Microsoft Office PowerPoint</Application>
  <PresentationFormat>Personalizado</PresentationFormat>
  <Paragraphs>56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Distribución de agua en el planeta Tierra</vt:lpstr>
      <vt:lpstr>Distribución del agua dulce en nuestro entorno</vt:lpstr>
      <vt:lpstr>Fuentes de contaminación del agua</vt:lpstr>
      <vt:lpstr>¿Y qué podemos hacer?</vt:lpstr>
      <vt:lpstr>Presentación de PowerPoint</vt:lpstr>
      <vt:lpstr>Presentación de PowerPoint</vt:lpstr>
    </vt:vector>
  </TitlesOfParts>
  <Company>mma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Armedari</dc:creator>
  <cp:lastModifiedBy>Barbara Juliane Von Igel Grisar</cp:lastModifiedBy>
  <cp:revision>82</cp:revision>
  <dcterms:created xsi:type="dcterms:W3CDTF">2018-04-25T12:41:41Z</dcterms:created>
  <dcterms:modified xsi:type="dcterms:W3CDTF">2019-07-03T16:12:52Z</dcterms:modified>
</cp:coreProperties>
</file>