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64" r:id="rId3"/>
    <p:sldId id="272" r:id="rId4"/>
    <p:sldId id="277" r:id="rId5"/>
    <p:sldId id="278" r:id="rId6"/>
    <p:sldId id="287" r:id="rId7"/>
    <p:sldId id="280" r:id="rId8"/>
    <p:sldId id="281" r:id="rId9"/>
    <p:sldId id="288" r:id="rId10"/>
    <p:sldId id="284" r:id="rId11"/>
    <p:sldId id="290" r:id="rId12"/>
    <p:sldId id="291" r:id="rId13"/>
    <p:sldId id="293" r:id="rId14"/>
    <p:sldId id="259" r:id="rId15"/>
    <p:sldId id="262" r:id="rId16"/>
  </p:sldIdLst>
  <p:sldSz cx="11877675" cy="7808913"/>
  <p:notesSz cx="6858000" cy="9144000"/>
  <p:defaultTextStyle>
    <a:defPPr>
      <a:defRPr lang="es-ES"/>
    </a:defPPr>
    <a:lvl1pPr marL="0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2447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24895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87342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49790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12237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74685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37132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99580" algn="l" defTabSz="56244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60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2C4C8C"/>
    <a:srgbClr val="094EA5"/>
    <a:srgbClr val="37A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4"/>
    <p:restoredTop sz="92571" autoAdjust="0"/>
  </p:normalViewPr>
  <p:slideViewPr>
    <p:cSldViewPr snapToGrid="0" snapToObjects="1">
      <p:cViewPr varScale="1">
        <p:scale>
          <a:sx n="91" d="100"/>
          <a:sy n="91" d="100"/>
        </p:scale>
        <p:origin x="-1530" y="-120"/>
      </p:cViewPr>
      <p:guideLst>
        <p:guide orient="horz" pos="2460"/>
        <p:guide pos="37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63627-5BFA-D64E-92D2-99AB8D58C263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685800"/>
            <a:ext cx="5213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17EFC-73DA-FC46-9DC5-DFE7598580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80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a.gob.cl/clasificacionespecies/ficha11proceso/FichasPAC_11RCE/Phoenicoparrus_andinus_11RCE_05_PAC.pdf" TargetMode="External"/><Relationship Id="rId7" Type="http://schemas.openxmlformats.org/officeDocument/2006/relationships/hyperlink" Target="http://especies.mma.gob.cl/CNMWeb/Web/WebCiudadana/ficha_indepen.aspx?EspecieId=5442&amp;Version=1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ikicharlie.cl/w/Calyptocephalella_gayi" TargetMode="External"/><Relationship Id="rId5" Type="http://schemas.openxmlformats.org/officeDocument/2006/relationships/hyperlink" Target="http://www.mma.gob.cl/clasificacionespecies/ficha11proceso/FichasPAC_11RCE/Pristidactylus_volcanensis_11RCE_04_PAC.pdf" TargetMode="External"/><Relationship Id="rId4" Type="http://schemas.openxmlformats.org/officeDocument/2006/relationships/hyperlink" Target="http://especies.mma.gob.cl/CNMWeb/Web/WebCiudadana/ficha_indepen.aspx?EspecieId=16&amp;Version=1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a.gob.cl/clasificacionespecies/fichas9proceso/FICHAS_INICIO_9o_PROCESO_PDF/Chinchilla_chinchilla.pdf" TargetMode="External"/><Relationship Id="rId7" Type="http://schemas.openxmlformats.org/officeDocument/2006/relationships/hyperlink" Target="http://especies.mma.gob.cl/CNMWeb/Web/WebCiudadana/ficha_indepen.aspx?EspecieId=2833&amp;Version=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species.mma.gob.cl/CNMWeb/Web/WebCiudadana/ficha_indepen.aspx?EspecieId=667&amp;Version=1" TargetMode="External"/><Relationship Id="rId5" Type="http://schemas.openxmlformats.org/officeDocument/2006/relationships/hyperlink" Target="http://www.mma.gob.cl/clasificacionespecies/ficha11proceso/FichasPAC_11RCE/Pristidactylus_volcanensis_11RCE_04_PAC.pdf" TargetMode="External"/><Relationship Id="rId4" Type="http://schemas.openxmlformats.org/officeDocument/2006/relationships/hyperlink" Target="http://especies.mma.gob.cl/CNMWeb/Web/WebCiudadana/ficha_indepen.aspx?EspecieId=14&amp;Version=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 ver diversidad de animales y plantas nativas de Chile:</a:t>
            </a:r>
          </a:p>
          <a:p>
            <a:pPr marL="342900" indent="-342900">
              <a:buAutoNum type="arabicPeriod"/>
            </a:pPr>
            <a:r>
              <a:rPr lang="es-CL" dirty="0" smtClean="0"/>
              <a:t>Cóndor</a:t>
            </a:r>
          </a:p>
          <a:p>
            <a:pPr marL="342900" indent="-342900">
              <a:buAutoNum type="arabicPeriod"/>
            </a:pPr>
            <a:r>
              <a:rPr lang="es-CL" dirty="0" smtClean="0"/>
              <a:t>Flamenco andino</a:t>
            </a:r>
          </a:p>
          <a:p>
            <a:pPr marL="342900" indent="-342900">
              <a:buAutoNum type="arabicPeriod"/>
            </a:pPr>
            <a:r>
              <a:rPr lang="es-CL" dirty="0" smtClean="0"/>
              <a:t>Zorro de Chiloé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CL" dirty="0" smtClean="0"/>
              <a:t>Gruñidor del volcán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CL" dirty="0" smtClean="0"/>
              <a:t>Rana chilena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CL" dirty="0" smtClean="0"/>
              <a:t>Abejorro nativo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CL" dirty="0" smtClean="0"/>
              <a:t>Alstroemeria</a:t>
            </a:r>
          </a:p>
          <a:p>
            <a:pPr marL="342900" indent="-342900">
              <a:buAutoNum type="arabicPeriod"/>
            </a:pPr>
            <a:r>
              <a:rPr lang="es-CL" dirty="0" smtClean="0"/>
              <a:t>Queule</a:t>
            </a:r>
          </a:p>
          <a:p>
            <a:pPr rtl="0"/>
            <a:endParaRPr lang="es-CL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 de ellos se encuentran en vías de extinción.</a:t>
            </a:r>
            <a:endParaRPr lang="es-CL" b="0" dirty="0" smtClean="0">
              <a:effectLst/>
            </a:endParaRP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comen los animales cuando están en su ambiente natural? </a:t>
            </a:r>
          </a:p>
          <a:p>
            <a:pPr rtl="0"/>
            <a:endParaRPr lang="es-CL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más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información de estas especies, puede visitar los siguientes enlaces</a:t>
            </a:r>
          </a:p>
          <a:p>
            <a:pPr rtl="0"/>
            <a:r>
              <a:rPr lang="es-E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Cóndor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b="0" i="0" u="sng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http://especies.mma.gob.cl/CNMWeb/Web/WebCiudadana/ficha_indepen.aspx?EspecieId=701&amp;Version=1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="1" u="none" dirty="0" smtClean="0">
                <a:effectLst/>
              </a:rPr>
              <a:t>Flamenco Andino</a:t>
            </a:r>
            <a:r>
              <a:rPr lang="es-CL" b="0" dirty="0" smtClean="0">
                <a:effectLst/>
              </a:rPr>
              <a:t>: </a:t>
            </a:r>
            <a:r>
              <a:rPr lang="es-C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http://www.mma.gob.cl/clasificacionespecies/ficha11proceso/FichasPAC_11RCE/Phoenicoparrus_andinus_11RCE_05_PAC.pdf</a:t>
            </a:r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="1" u="none" dirty="0" smtClean="0">
                <a:effectLst/>
              </a:rPr>
              <a:t>Zorro de Chiloé</a:t>
            </a:r>
            <a:r>
              <a:rPr lang="es-CL" b="0" dirty="0" smtClean="0">
                <a:effectLst/>
              </a:rPr>
              <a:t>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http://especies.mma.gob.cl/CNMWeb/Web/WebCiudadana/ficha_indepen.aspx?EspecieId=16&amp;Version=1</a:t>
            </a:r>
            <a:r>
              <a:rPr lang="es-CL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="1" i="0" u="none" dirty="0" smtClean="0">
                <a:effectLst/>
              </a:rPr>
              <a:t>Gruñidor del volcán</a:t>
            </a:r>
            <a:r>
              <a:rPr lang="es-CL" b="0" dirty="0" smtClean="0">
                <a:effectLst/>
              </a:rPr>
              <a:t>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http://www.mma.gob.cl/clasificacionespecies/ficha11proceso/FichasPAC_11RCE/Pristidactylus_volcanensis_11RCE_04_PAC.pdf</a:t>
            </a:r>
            <a:r>
              <a:rPr lang="es-CL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="1" u="none" dirty="0" smtClean="0">
                <a:effectLst/>
              </a:rPr>
              <a:t>Rana chilena</a:t>
            </a:r>
            <a:r>
              <a:rPr lang="es-CL" b="0" dirty="0" smtClean="0">
                <a:effectLst/>
              </a:rPr>
              <a:t>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 http://especies.mma.gob.cl/CNMWeb/Web/WebCiudadana/ficha_indepen.aspx?EspecieId=45&amp;Version=1</a:t>
            </a:r>
            <a:r>
              <a:rPr lang="es-CL" dirty="0" smtClean="0"/>
              <a:t> </a:t>
            </a:r>
          </a:p>
          <a:p>
            <a:pPr rtl="0"/>
            <a:r>
              <a:rPr lang="es-CL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Abejorro nativo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http://especies.mma.gob.cl/CNMWeb/Web/WebCiudadana/ficha_indepen.aspx?EspecieId=5442&amp;Version=1</a:t>
            </a:r>
            <a:r>
              <a:rPr lang="es-CL" dirty="0" smtClean="0">
                <a:solidFill>
                  <a:schemeClr val="tx1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u="none" dirty="0" smtClean="0">
                <a:effectLst/>
              </a:rPr>
              <a:t>Alstroemeria: </a:t>
            </a:r>
            <a:r>
              <a:rPr lang="es-C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http://especies.mma.gob.cl/CNMWeb/Web/WebCiudadana/ficha_indepen.aspx?EspecieId=1073&amp;Version=1</a:t>
            </a:r>
            <a:endParaRPr lang="es-C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s-ES" b="1" u="none" dirty="0" smtClean="0">
                <a:effectLst/>
              </a:rPr>
              <a:t>Queule</a:t>
            </a:r>
            <a:r>
              <a:rPr lang="es-ES" b="0" u="none" dirty="0" smtClean="0">
                <a:effectLst/>
              </a:rPr>
              <a:t>: </a:t>
            </a:r>
            <a:r>
              <a:rPr lang="es-ES" b="0" u="sng" dirty="0" smtClean="0">
                <a:effectLst/>
              </a:rPr>
              <a:t>http://especies.mma.gob.cl/CNMWeb/Web/WebCiudadana/ficha_indepen.aspx?EspecieId=27&amp;Version=1</a:t>
            </a:r>
            <a:endParaRPr lang="es-CL" b="0" u="sng" dirty="0" smtClean="0">
              <a:effectLst/>
            </a:endParaRPr>
          </a:p>
          <a:p>
            <a:r>
              <a:rPr lang="es-CL" u="sng" dirty="0" smtClean="0"/>
              <a:t/>
            </a:r>
            <a:br>
              <a:rPr lang="es-CL" u="sng" dirty="0" smtClean="0"/>
            </a:br>
            <a:endParaRPr lang="es-CL" u="sng" dirty="0" smtClean="0"/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088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la lámina</a:t>
            </a:r>
            <a:r>
              <a:rPr lang="es-C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vemos a un Martín pescador.</a:t>
            </a:r>
          </a:p>
          <a:p>
            <a:r>
              <a:rPr lang="es-CL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cerrar, podemos sugerir a los niños y niñas algunas medidas de conservación de </a:t>
            </a: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flora y fauna: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visitar áreas silvestres, sé cuidadoso y silencioso, la fauna silvestre no está acostumbrada a los humanos. Solo a distancia podremos disfrutar realmente de los sonidos y movimientos que los animales nos quieran regalar, permíteles estar en paz.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lleves mascotas a las áreas silvestres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alimentes a la fauna silvestre, porque contamina su dieta natural. Los alimentos procesados dañan su salud y pueden generar dependencia.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introduzcas especies vegetales distintas a las que están en el lugar de origen. Por ejemplo, no dejes semillas de un frutal en un parque nacional.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vas a utilizar una cocinilla mientras estás acampando, preocúpate de que quede protegida del viento y en una superficie estable para que no se de vuelta.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hagas fogatas.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quemes basura. Lleva siempre una bolsa para poder traerte devuelta tus residuos.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Lleva tus residuos de regreso a casa, ya que las áreas naturales no son vertederos. Deja el lugar de mejor forma que antes de visitarlo.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te lleves nada para que quienes vengan después, puedan disfrutar del mismo modo las maravillas del lugar; las flores son semillas, una rama es un hábitat.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 un árbol nativo en un hábitat adecuado, según la especie.</a:t>
            </a: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9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¿En que hábitat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pueden estar presentes estos animales?</a:t>
            </a:r>
            <a:endParaRPr lang="es-CL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Insectos: abejorro nativo</a:t>
            </a: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Aves: flamenco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andino, cóndor</a:t>
            </a: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Anfibios: rana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chilena</a:t>
            </a: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Mamíferos: zorro de Chiloé,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ballena </a:t>
            </a:r>
            <a:r>
              <a:rPr lang="es-CL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</a:t>
            </a:r>
            <a:endParaRPr lang="es-CL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s-E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Peces: merluza</a:t>
            </a:r>
            <a:endParaRPr lang="es-CL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Atribución imágenes:</a:t>
            </a:r>
          </a:p>
          <a:p>
            <a:r>
              <a:rPr lang="es-ES" dirty="0" smtClean="0"/>
              <a:t>1: Saltos del </a:t>
            </a:r>
            <a:r>
              <a:rPr lang="es-ES" dirty="0" err="1" smtClean="0"/>
              <a:t>Huilo</a:t>
            </a:r>
            <a:r>
              <a:rPr lang="es-ES" dirty="0" smtClean="0"/>
              <a:t> </a:t>
            </a:r>
            <a:r>
              <a:rPr lang="es-ES" dirty="0" err="1" smtClean="0"/>
              <a:t>Huilo</a:t>
            </a:r>
            <a:r>
              <a:rPr lang="es-ES" dirty="0" smtClean="0"/>
              <a:t>, región de los Ríos.</a:t>
            </a:r>
            <a:r>
              <a:rPr lang="es-ES" baseline="0" dirty="0" smtClean="0"/>
              <a:t> Autor. </a:t>
            </a:r>
            <a:r>
              <a:rPr lang="es-ES" baseline="0" dirty="0" err="1" smtClean="0"/>
              <a:t>Vickyveliz</a:t>
            </a:r>
            <a:r>
              <a:rPr lang="es-ES" baseline="0" dirty="0" smtClean="0"/>
              <a:t> https://commons.wikimedia.org/wiki/File:Saltos_Del_Huilo_</a:t>
            </a:r>
            <a:r>
              <a:rPr lang="es-ES" baseline="0" dirty="0" err="1" smtClean="0"/>
              <a:t>Huilo</a:t>
            </a:r>
            <a:r>
              <a:rPr lang="es-ES" baseline="0" dirty="0" smtClean="0"/>
              <a:t>,_</a:t>
            </a:r>
            <a:r>
              <a:rPr lang="es-ES" baseline="0" dirty="0" err="1" smtClean="0"/>
              <a:t>Neltume</a:t>
            </a:r>
            <a:r>
              <a:rPr lang="es-ES" baseline="0" dirty="0" smtClean="0"/>
              <a:t>,_</a:t>
            </a:r>
            <a:r>
              <a:rPr lang="es-ES" baseline="0" dirty="0" err="1" smtClean="0"/>
              <a:t>Region_De_Los_Rios..JPG</a:t>
            </a:r>
            <a:endParaRPr lang="es-ES" baseline="0" dirty="0" smtClean="0"/>
          </a:p>
          <a:p>
            <a:r>
              <a:rPr lang="es-ES" baseline="0" dirty="0" smtClean="0"/>
              <a:t>2: Desierto. No requiere atribución de autor. http://freeuse.io/photo/5462-mountains-nature-desert-lake</a:t>
            </a:r>
          </a:p>
          <a:p>
            <a:r>
              <a:rPr lang="es-ES" baseline="0" dirty="0" smtClean="0"/>
              <a:t>3: Océano. Autor </a:t>
            </a:r>
            <a:r>
              <a:rPr lang="es-ES" baseline="0" dirty="0" err="1" smtClean="0"/>
              <a:t>Artur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Warchavchik</a:t>
            </a:r>
            <a:r>
              <a:rPr lang="es-ES" baseline="0" dirty="0" smtClean="0"/>
              <a:t>, https://commons.wikimedia.org/wiki/File:Oceano_Doce.jpg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1686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Herbívoros:</a:t>
            </a:r>
            <a:r>
              <a:rPr lang="es-CL" baseline="0" dirty="0" smtClean="0"/>
              <a:t> abejorro nativo, chinchilla de cola corta, matuasto</a:t>
            </a:r>
          </a:p>
          <a:p>
            <a:r>
              <a:rPr lang="es-CL" baseline="0" dirty="0" smtClean="0"/>
              <a:t>Carnívoros: rana chilena; gato montés andino; gruñidor del volcán.</a:t>
            </a:r>
          </a:p>
          <a:p>
            <a:r>
              <a:rPr lang="es-CL" baseline="0" dirty="0" smtClean="0"/>
              <a:t>Omnívoros: tortuga verde; quirquincho de la puna; </a:t>
            </a:r>
          </a:p>
          <a:p>
            <a:endParaRPr lang="es-CL" baseline="0" dirty="0" smtClean="0"/>
          </a:p>
          <a:p>
            <a:r>
              <a:rPr lang="es-CL" baseline="0" dirty="0" smtClean="0"/>
              <a:t>Para más información de las especies, pueden visitar los siguientes enlaces:</a:t>
            </a:r>
          </a:p>
          <a:p>
            <a:r>
              <a:rPr lang="es-CL" baseline="0" dirty="0" smtClean="0"/>
              <a:t>Chinchilla de cola corta: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http://www.mma.gob.cl/clasificacionespecies/fichas9proceso/FICHAS_INICIO_9o_PROCESO_PDF/Chinchilla_chinchilla.pdf</a:t>
            </a:r>
            <a:r>
              <a:rPr lang="es-CL" dirty="0" smtClean="0"/>
              <a:t> </a:t>
            </a:r>
            <a:endParaRPr lang="es-CL" baseline="0" dirty="0" smtClean="0"/>
          </a:p>
          <a:p>
            <a:r>
              <a:rPr lang="es-CL" baseline="0" dirty="0" smtClean="0"/>
              <a:t>Matuasto: http://especies.mma.gob.cl/CNMWeb/Web/WebCiudadana/ficha_indepen.aspx?EspecieId=2798&amp;Version=1 </a:t>
            </a:r>
          </a:p>
          <a:p>
            <a:r>
              <a:rPr lang="es-CL" baseline="0" dirty="0" smtClean="0"/>
              <a:t>Gato Montés Andino: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http://especies.mma.gob.cl/CNMWeb/Web/WebCiudadana/ficha_indepen.aspx?EspecieId=14&amp;Version=1</a:t>
            </a:r>
            <a:r>
              <a:rPr lang="es-CL" dirty="0" smtClean="0"/>
              <a:t> </a:t>
            </a:r>
            <a:endParaRPr lang="es-CL" baseline="0" dirty="0" smtClean="0"/>
          </a:p>
          <a:p>
            <a:r>
              <a:rPr lang="es-CL" baseline="0" dirty="0" smtClean="0"/>
              <a:t>Gruñidor del Volcán: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http://www.mma.gob.cl/clasificacionespecies/ficha11proceso/FichasPAC_11RCE/Pristidactylus_volcanensis_11RCE_04_PAC.pdf</a:t>
            </a:r>
            <a:r>
              <a:rPr lang="es-CL" dirty="0" smtClean="0"/>
              <a:t> </a:t>
            </a:r>
            <a:endParaRPr lang="es-CL" baseline="0" dirty="0" smtClean="0"/>
          </a:p>
          <a:p>
            <a:r>
              <a:rPr lang="es-CL" baseline="0" dirty="0" smtClean="0"/>
              <a:t>Tortuga verde: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http://especies.mma.gob.cl/CNMWeb/Web/WebCiudadana/ficha_indepen.aspx?EspecieId=667&amp;Version=1</a:t>
            </a:r>
            <a:r>
              <a:rPr lang="es-CL" dirty="0" smtClean="0"/>
              <a:t> </a:t>
            </a:r>
          </a:p>
          <a:p>
            <a:r>
              <a:rPr lang="es-CL" dirty="0" smtClean="0"/>
              <a:t>Quirquincho</a:t>
            </a:r>
            <a:r>
              <a:rPr lang="es-CL" baseline="0" dirty="0" smtClean="0"/>
              <a:t> de la puna: </a:t>
            </a:r>
            <a:r>
              <a:rPr lang="es-CL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http://especies.mma.gob.cl/CNMWeb/Web/WebCiudadana/ficha_indepen.aspx?EspecieId=2833&amp;Version=1</a:t>
            </a:r>
            <a:r>
              <a:rPr lang="es-CL" dirty="0" smtClean="0"/>
              <a:t>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81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Invitamos</a:t>
            </a:r>
            <a:r>
              <a:rPr lang="es-CL" baseline="0" dirty="0" smtClean="0"/>
              <a:t> a los y las niñas a pensar cómo es la red alimentaria aquí.</a:t>
            </a:r>
          </a:p>
          <a:p>
            <a:endParaRPr lang="es-CL" baseline="0" dirty="0" smtClean="0"/>
          </a:p>
          <a:p>
            <a:r>
              <a:rPr lang="es-CL" dirty="0" smtClean="0"/>
              <a:t>La chinchilla</a:t>
            </a:r>
            <a:r>
              <a:rPr lang="es-CL" baseline="0" dirty="0" smtClean="0"/>
              <a:t> de cola corta es un herbívoro.</a:t>
            </a:r>
          </a:p>
          <a:p>
            <a:r>
              <a:rPr lang="es-CL" baseline="0" dirty="0" smtClean="0"/>
              <a:t>El puma se alimenta de carne, podría comer a estas chinchillas y al guanaco.</a:t>
            </a:r>
          </a:p>
          <a:p>
            <a:r>
              <a:rPr lang="es-CL" baseline="0" dirty="0" smtClean="0"/>
              <a:t>El cóndor es un carroñero, y se alimentará de todos estos animales muertos.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26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Invitamos</a:t>
            </a:r>
            <a:r>
              <a:rPr lang="es-CL" baseline="0" dirty="0" smtClean="0"/>
              <a:t> a los y la</a:t>
            </a:r>
            <a:r>
              <a:rPr lang="es-ES" dirty="0" smtClean="0"/>
              <a:t>El cóndor se alimenta de todos los animales muertos. Es carroñero</a:t>
            </a:r>
          </a:p>
          <a:p>
            <a:r>
              <a:rPr lang="es-ES" dirty="0" smtClean="0"/>
              <a:t>El puma</a:t>
            </a:r>
            <a:r>
              <a:rPr lang="es-ES" baseline="0" dirty="0" smtClean="0"/>
              <a:t> se come a la chinchilla y al guanaco. Es carnívoro.</a:t>
            </a:r>
          </a:p>
          <a:p>
            <a:r>
              <a:rPr lang="es-ES" baseline="0" dirty="0" smtClean="0"/>
              <a:t>La chinchilla y el guanaco se alimentan de la vegetación. Son herbívoros.   </a:t>
            </a:r>
            <a:endParaRPr lang="es-CL" dirty="0" smtClean="0"/>
          </a:p>
          <a:p>
            <a:r>
              <a:rPr lang="es-CL" baseline="0" dirty="0" smtClean="0"/>
              <a:t>s niñas a pensar cómo es la red alimentaria aquí.</a:t>
            </a:r>
          </a:p>
          <a:p>
            <a:endParaRPr lang="es-CL" baseline="0" dirty="0" smtClean="0"/>
          </a:p>
          <a:p>
            <a:r>
              <a:rPr lang="es-CL" dirty="0" smtClean="0"/>
              <a:t>La chinchilla</a:t>
            </a:r>
            <a:r>
              <a:rPr lang="es-CL" baseline="0" dirty="0" smtClean="0"/>
              <a:t> de cola corta es un herbívoro.</a:t>
            </a:r>
          </a:p>
          <a:p>
            <a:r>
              <a:rPr lang="es-CL" baseline="0" dirty="0" smtClean="0"/>
              <a:t>El puma se alimenta de carne, podría comer a estas chinchillas y al guanaco.</a:t>
            </a:r>
          </a:p>
          <a:p>
            <a:r>
              <a:rPr lang="es-CL" baseline="0" dirty="0" smtClean="0"/>
              <a:t>El cóndor es un carroñero, y se alimentará de todos estos animales muertos.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26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las características del ambiente cambian, como por ejemplo cuando el humano ocupa un lugar para transitar o para construir,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algunos de los organismos de ese ambiente pueden morir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migrar.</a:t>
            </a:r>
            <a:endParaRPr lang="es-CL" b="0" dirty="0" smtClean="0">
              <a:effectLst/>
            </a:endParaRP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¿Afectará esas muertes/ migraciones a los demás organismos de ese ambiente?</a:t>
            </a:r>
            <a:endParaRPr lang="es-CL" b="0" dirty="0" smtClean="0">
              <a:effectLst/>
            </a:endParaRPr>
          </a:p>
          <a:p>
            <a:pPr rtl="0"/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ejemplo, el paso de estos camiones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¿Qué impactos genera en este ambiente?</a:t>
            </a:r>
          </a:p>
          <a:p>
            <a:pPr rtl="0"/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¿Cómo afecta a las redes alimentarias?</a:t>
            </a:r>
          </a:p>
          <a:p>
            <a:pPr rtl="0"/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¿Afectará a los humanos? </a:t>
            </a: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 al puma se le acaba su comida, baja a comer la de las casas (gallinas, cabras,</a:t>
            </a:r>
            <a:r>
              <a:rPr lang="es-CL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C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corderos)</a:t>
            </a:r>
            <a:endParaRPr lang="es-CL" b="0" dirty="0" smtClean="0">
              <a:effectLst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33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clasificación de las plantas, algas, hongos y animales silvestres según estado de conservación, permite evaluar el nivel de amenaza de la diversidad biológica, y por ello, puede contribuir a priorizar recursos y esfuerzos en aquellas especies más amenazadas, al desarrollo de planes y programas de conservación, a incrementar la investigación sobre ellas, así como también para su consideración en el desarrollo de planificación territorial y de inversión, entre otros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255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 smtClean="0"/>
              <a:t>Los datos reflejados en esta tabla se construyen en base a información</a:t>
            </a:r>
            <a:r>
              <a:rPr lang="es-CL" baseline="0" dirty="0" smtClean="0"/>
              <a:t> del Ministerio de Medio Ambiente obtenidos del siguiente documento: http://www.mma.gob.cl/clasificacionespecies/doc/NominaDeEspeciesSegunEstadoConservacion-Chile_actualizado_13erProcesoRCE.xls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699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1. Zarapito boreal (ave)</a:t>
            </a:r>
          </a:p>
          <a:p>
            <a:r>
              <a:rPr lang="es-CL" dirty="0" smtClean="0"/>
              <a:t>2. Matuasto (reptil)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aseline="0" dirty="0" smtClean="0"/>
              <a:t>3. Sapito vaquero</a:t>
            </a:r>
            <a:endParaRPr lang="es-C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 smtClean="0"/>
              <a:t>4. Chinchilla de cola corta</a:t>
            </a:r>
          </a:p>
          <a:p>
            <a:r>
              <a:rPr lang="es-CL" dirty="0" smtClean="0"/>
              <a:t>5. Ballena </a:t>
            </a:r>
            <a:r>
              <a:rPr lang="es-CL" dirty="0" err="1" smtClean="0"/>
              <a:t>Sei</a:t>
            </a:r>
            <a:endParaRPr lang="es-CL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7EFC-73DA-FC46-9DC5-DFE759858065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841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A181D5BC-81EE-6E4B-9746-B5E123D0B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754" y="654058"/>
            <a:ext cx="3714296" cy="18217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6F851BF-6E86-BD42-92D3-85FBCBE70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7" y="6019005"/>
            <a:ext cx="10500949" cy="14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2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0"/>
            <a:ext cx="11877674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541318"/>
            <a:ext cx="10689908" cy="1301486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9" name="Picture 13" descr="Complemento-Logo-Gobierno-160x14px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8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4130" y="1745880"/>
            <a:ext cx="9496261" cy="5153522"/>
          </a:xfrm>
        </p:spPr>
        <p:txBody>
          <a:bodyPr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0" name="Picture 13" descr="Complemento-Logo-Gobierno-160x14px.png">
            <a:extLst>
              <a:ext uri="{FF2B5EF4-FFF2-40B4-BE49-F238E27FC236}">
                <a16:creationId xmlns:a16="http://schemas.microsoft.com/office/drawing/2014/main" xmlns="" id="{30139E54-FC09-4241-8709-F1A2E59B790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4876511" y="0"/>
            <a:ext cx="7001164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64672" y="312718"/>
            <a:ext cx="6219120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10" name="Marcador de texto 2"/>
          <p:cNvSpPr>
            <a:spLocks noGrp="1"/>
          </p:cNvSpPr>
          <p:nvPr>
            <p:ph idx="13"/>
          </p:nvPr>
        </p:nvSpPr>
        <p:spPr>
          <a:xfrm>
            <a:off x="4876511" y="1680955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2" name="Picture 13" descr="Complemento-Logo-Gobierno-160x14px.png">
            <a:extLst>
              <a:ext uri="{FF2B5EF4-FFF2-40B4-BE49-F238E27FC236}">
                <a16:creationId xmlns:a16="http://schemas.microsoft.com/office/drawing/2014/main" xmlns="" id="{D3226FFE-A244-4348-966B-0A5EA85632B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64672" y="312718"/>
            <a:ext cx="6219120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C4C8C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11" name="Marcador de texto 2"/>
          <p:cNvSpPr>
            <a:spLocks noGrp="1"/>
          </p:cNvSpPr>
          <p:nvPr>
            <p:ph idx="13" hasCustomPrompt="1"/>
          </p:nvPr>
        </p:nvSpPr>
        <p:spPr>
          <a:xfrm>
            <a:off x="5064672" y="1837760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685800" indent="-685800" algn="l">
              <a:buFont typeface="Arial"/>
              <a:buChar char="•"/>
              <a:defRPr sz="3900"/>
            </a:lvl1pPr>
            <a:lvl2pPr>
              <a:defRPr sz="3400">
                <a:latin typeface="Calibri"/>
                <a:cs typeface="Calibri"/>
              </a:defRPr>
            </a:lvl2pPr>
            <a:lvl3pPr marL="457200" indent="-457200">
              <a:buFont typeface="Arial"/>
              <a:buChar char="•"/>
              <a:defRPr sz="30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Picture 13" descr="Complemento-Logo-Gobierno-160x14px.png">
            <a:extLst>
              <a:ext uri="{FF2B5EF4-FFF2-40B4-BE49-F238E27FC236}">
                <a16:creationId xmlns:a16="http://schemas.microsoft.com/office/drawing/2014/main" xmlns="" id="{1D286AF7-DF92-8B4D-A1BD-CB1D7C012F9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6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299087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9" name="Rectángulo 8"/>
          <p:cNvSpPr/>
          <p:nvPr userDrawn="1"/>
        </p:nvSpPr>
        <p:spPr>
          <a:xfrm>
            <a:off x="0" y="0"/>
            <a:ext cx="7150125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6415627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2" name="Marcador de texto 2"/>
          <p:cNvSpPr>
            <a:spLocks noGrp="1"/>
          </p:cNvSpPr>
          <p:nvPr>
            <p:ph idx="13" hasCustomPrompt="1"/>
          </p:nvPr>
        </p:nvSpPr>
        <p:spPr>
          <a:xfrm>
            <a:off x="593884" y="1837760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685800" indent="-685800" algn="l">
              <a:buFont typeface="Arial"/>
              <a:buChar char="•"/>
              <a:defRPr sz="3900"/>
            </a:lvl1pPr>
            <a:lvl2pPr>
              <a:defRPr sz="3400">
                <a:latin typeface="Calibri"/>
                <a:cs typeface="Calibri"/>
              </a:defRPr>
            </a:lvl2pPr>
            <a:lvl3pPr marL="457200" indent="-457200">
              <a:buFont typeface="Arial"/>
              <a:buChar char="•"/>
              <a:defRPr sz="30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1" name="Picture 13" descr="Complemento-Logo-Gobierno-160x14px.png">
            <a:extLst>
              <a:ext uri="{FF2B5EF4-FFF2-40B4-BE49-F238E27FC236}">
                <a16:creationId xmlns:a16="http://schemas.microsoft.com/office/drawing/2014/main" xmlns="" id="{617B6BDB-BBDA-E747-840E-B9A44E1CF39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6415627" cy="988767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2C4C8C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299087" y="0"/>
            <a:ext cx="4578588" cy="7808913"/>
          </a:xfrm>
        </p:spPr>
        <p:txBody>
          <a:bodyPr/>
          <a:lstStyle>
            <a:lvl1pPr marL="0" indent="0">
              <a:buNone/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endParaRPr lang="es-ES" dirty="0"/>
          </a:p>
        </p:txBody>
      </p:sp>
      <p:sp>
        <p:nvSpPr>
          <p:cNvPr id="12" name="Marcador de texto 2"/>
          <p:cNvSpPr>
            <a:spLocks noGrp="1"/>
          </p:cNvSpPr>
          <p:nvPr>
            <p:ph idx="13" hasCustomPrompt="1"/>
          </p:nvPr>
        </p:nvSpPr>
        <p:spPr>
          <a:xfrm>
            <a:off x="593884" y="1837760"/>
            <a:ext cx="6415627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>
            <a:lvl1pPr marL="685800" indent="-685800" algn="l">
              <a:buFont typeface="Arial"/>
              <a:buChar char="•"/>
              <a:defRPr sz="3900"/>
            </a:lvl1pPr>
            <a:lvl2pPr>
              <a:defRPr sz="3400">
                <a:latin typeface="Calibri"/>
                <a:cs typeface="Calibri"/>
              </a:defRPr>
            </a:lvl2pPr>
            <a:lvl3pPr marL="457200" indent="-457200">
              <a:buFont typeface="Arial"/>
              <a:buChar char="•"/>
              <a:defRPr sz="30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Picture 13" descr="Complemento-Logo-Gobierno-160x14px.png">
            <a:extLst>
              <a:ext uri="{FF2B5EF4-FFF2-40B4-BE49-F238E27FC236}">
                <a16:creationId xmlns:a16="http://schemas.microsoft.com/office/drawing/2014/main" xmlns="" id="{76D8A428-9296-3043-A65D-443D153AF1A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9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0"/>
            <a:ext cx="12188825" cy="1417638"/>
          </a:xfrm>
          <a:prstGeom prst="rect">
            <a:avLst/>
          </a:prstGeom>
          <a:solidFill>
            <a:srgbClr val="2C4C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10689908" cy="1301486"/>
          </a:xfrm>
        </p:spPr>
        <p:txBody>
          <a:bodyPr anchor="t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884" y="1826373"/>
            <a:ext cx="5248036" cy="728470"/>
          </a:xfrm>
        </p:spPr>
        <p:txBody>
          <a:bodyPr anchor="ctr">
            <a:noAutofit/>
          </a:bodyPr>
          <a:lstStyle>
            <a:lvl1pPr marL="0" indent="0">
              <a:buNone/>
              <a:defRPr sz="2800" b="1"/>
            </a:lvl1pPr>
            <a:lvl2pPr marL="562447" indent="0">
              <a:buNone/>
              <a:defRPr sz="2500" b="1"/>
            </a:lvl2pPr>
            <a:lvl3pPr marL="1124895" indent="0">
              <a:buNone/>
              <a:defRPr sz="2200" b="1"/>
            </a:lvl3pPr>
            <a:lvl4pPr marL="1687342" indent="0">
              <a:buNone/>
              <a:defRPr sz="2000" b="1"/>
            </a:lvl4pPr>
            <a:lvl5pPr marL="2249790" indent="0">
              <a:buNone/>
              <a:defRPr sz="2000" b="1"/>
            </a:lvl5pPr>
            <a:lvl6pPr marL="2812237" indent="0">
              <a:buNone/>
              <a:defRPr sz="2000" b="1"/>
            </a:lvl6pPr>
            <a:lvl7pPr marL="3374685" indent="0">
              <a:buNone/>
              <a:defRPr sz="2000" b="1"/>
            </a:lvl7pPr>
            <a:lvl8pPr marL="3937132" indent="0">
              <a:buNone/>
              <a:defRPr sz="2000" b="1"/>
            </a:lvl8pPr>
            <a:lvl9pPr marL="4499580" indent="0">
              <a:buNone/>
              <a:defRPr sz="20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93884" y="2554843"/>
            <a:ext cx="5248036" cy="4499164"/>
          </a:xfrm>
        </p:spPr>
        <p:txBody>
          <a:bodyPr/>
          <a:lstStyle>
            <a:lvl1pPr>
              <a:defRPr sz="24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033695" y="1826373"/>
            <a:ext cx="5250097" cy="728470"/>
          </a:xfrm>
        </p:spPr>
        <p:txBody>
          <a:bodyPr anchor="ctr">
            <a:noAutofit/>
          </a:bodyPr>
          <a:lstStyle>
            <a:lvl1pPr marL="0" indent="0">
              <a:buNone/>
              <a:defRPr sz="2800" b="1"/>
            </a:lvl1pPr>
            <a:lvl2pPr marL="562447" indent="0">
              <a:buNone/>
              <a:defRPr sz="2500" b="1"/>
            </a:lvl2pPr>
            <a:lvl3pPr marL="1124895" indent="0">
              <a:buNone/>
              <a:defRPr sz="2200" b="1"/>
            </a:lvl3pPr>
            <a:lvl4pPr marL="1687342" indent="0">
              <a:buNone/>
              <a:defRPr sz="2000" b="1"/>
            </a:lvl4pPr>
            <a:lvl5pPr marL="2249790" indent="0">
              <a:buNone/>
              <a:defRPr sz="2000" b="1"/>
            </a:lvl5pPr>
            <a:lvl6pPr marL="2812237" indent="0">
              <a:buNone/>
              <a:defRPr sz="2000" b="1"/>
            </a:lvl6pPr>
            <a:lvl7pPr marL="3374685" indent="0">
              <a:buNone/>
              <a:defRPr sz="2000" b="1"/>
            </a:lvl7pPr>
            <a:lvl8pPr marL="3937132" indent="0">
              <a:buNone/>
              <a:defRPr sz="2000" b="1"/>
            </a:lvl8pPr>
            <a:lvl9pPr marL="4499580" indent="0">
              <a:buNone/>
              <a:defRPr sz="20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033695" y="2554843"/>
            <a:ext cx="5250097" cy="4499164"/>
          </a:xfrm>
        </p:spPr>
        <p:txBody>
          <a:bodyPr/>
          <a:lstStyle>
            <a:lvl1pPr>
              <a:defRPr sz="24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pic>
        <p:nvPicPr>
          <p:cNvPr id="13" name="Picture 13" descr="Complemento-Logo-Gobierno-160x14px.png">
            <a:extLst>
              <a:ext uri="{FF2B5EF4-FFF2-40B4-BE49-F238E27FC236}">
                <a16:creationId xmlns:a16="http://schemas.microsoft.com/office/drawing/2014/main" xmlns="" id="{3ED249E3-869E-9E48-A5B2-B8A254DA23B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83996" y="7582022"/>
            <a:ext cx="1999796" cy="2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8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713809D-2C2B-A541-8A7E-852773934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7" y="6019005"/>
            <a:ext cx="10500949" cy="14295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FFD2B72-AD50-9842-AE2D-B46EC298C0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013" y="2771775"/>
            <a:ext cx="3714296" cy="18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93884" y="312718"/>
            <a:ext cx="10689908" cy="1301486"/>
          </a:xfrm>
          <a:prstGeom prst="rect">
            <a:avLst/>
          </a:prstGeom>
        </p:spPr>
        <p:txBody>
          <a:bodyPr vert="horz" lIns="112489" tIns="56245" rIns="112489" bIns="56245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884" y="1822080"/>
            <a:ext cx="10689908" cy="5153522"/>
          </a:xfrm>
          <a:prstGeom prst="rect">
            <a:avLst/>
          </a:prstGeom>
        </p:spPr>
        <p:txBody>
          <a:bodyPr vert="horz" lIns="112489" tIns="56245" rIns="112489" bIns="56245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93884" y="7237706"/>
            <a:ext cx="2771458" cy="415752"/>
          </a:xfrm>
          <a:prstGeom prst="rect">
            <a:avLst/>
          </a:prstGeom>
        </p:spPr>
        <p:txBody>
          <a:bodyPr vert="horz" lIns="112489" tIns="56245" rIns="112489" bIns="56245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F48D0-D386-F140-BC0A-DE1CABA4CDC7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58206" y="7237706"/>
            <a:ext cx="3761264" cy="415752"/>
          </a:xfrm>
          <a:prstGeom prst="rect">
            <a:avLst/>
          </a:prstGeom>
        </p:spPr>
        <p:txBody>
          <a:bodyPr vert="horz" lIns="112489" tIns="56245" rIns="112489" bIns="5624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512334" y="7237706"/>
            <a:ext cx="2771458" cy="415752"/>
          </a:xfrm>
          <a:prstGeom prst="rect">
            <a:avLst/>
          </a:prstGeom>
        </p:spPr>
        <p:txBody>
          <a:bodyPr vert="horz" lIns="112489" tIns="56245" rIns="112489" bIns="56245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7854-5512-0348-BDBD-01B9F377EA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64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63" r:id="rId5"/>
    <p:sldLayoutId id="2147483662" r:id="rId6"/>
    <p:sldLayoutId id="2147483664" r:id="rId7"/>
    <p:sldLayoutId id="2147483653" r:id="rId8"/>
    <p:sldLayoutId id="2147483658" r:id="rId9"/>
  </p:sldLayoutIdLst>
  <p:txStyles>
    <p:titleStyle>
      <a:lvl1pPr algn="ctr" defTabSz="562447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1836" indent="-421836" algn="l" defTabSz="562447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13977" indent="-351530" algn="l" defTabSz="562447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06119" indent="-281224" algn="l" defTabSz="562447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68566" indent="-281224" algn="l" defTabSz="562447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31013" indent="-281224" algn="l" defTabSz="562447" rtl="0" eaLnBrk="1" latinLnBrk="0" hangingPunct="1">
        <a:spcBef>
          <a:spcPct val="20000"/>
        </a:spcBef>
        <a:buFont typeface="Arial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093461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908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18356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780803" indent="-281224" algn="l" defTabSz="562447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2447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895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342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790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2237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74685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37132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99580" algn="l" defTabSz="562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4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3.png"/><Relationship Id="rId7" Type="http://schemas.openxmlformats.org/officeDocument/2006/relationships/image" Target="../media/image18.jpe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13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3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3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30026" y="3286888"/>
            <a:ext cx="9974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 smtClean="0"/>
              <a:t>CONSERVACIÓN DE ESPECIES Y SUS HÁBITATS</a:t>
            </a:r>
            <a:endParaRPr lang="es-CL" dirty="0"/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4081463" y="3992852"/>
            <a:ext cx="3689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5pPr marL="0" lvl="4" algn="ctr">
              <a:defRPr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r>
              <a:rPr lang="es-CL" sz="2200" dirty="0"/>
              <a:t>6° básico</a:t>
            </a:r>
          </a:p>
          <a:p>
            <a:r>
              <a:rPr lang="es-CL" sz="2200" dirty="0"/>
              <a:t>Ciencias Naturales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428750" y="5377476"/>
            <a:ext cx="8972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4" algn="ctr"/>
            <a:r>
              <a:rPr lang="es-CL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Presentación creada el año 2017 para </a:t>
            </a:r>
            <a:r>
              <a:rPr lang="es-CL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apoyar la labor de docentes y educadores, y puesta a disposición en el Repositorio de Educación Ambiental del Ministerio del Medio Ambiente.</a:t>
            </a:r>
          </a:p>
          <a:p>
            <a:pPr marL="0" lvl="4" algn="ctr"/>
            <a:r>
              <a:rPr lang="es-MX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Puede ser utilizada y modificada haciendo referencia al Ministerio.</a:t>
            </a:r>
            <a:endParaRPr lang="es-CL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53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2"/>
          <a:stretch/>
        </p:blipFill>
        <p:spPr>
          <a:xfrm>
            <a:off x="0" y="-170664"/>
            <a:ext cx="11877675" cy="8051723"/>
          </a:xfrm>
          <a:prstGeom prst="rect">
            <a:avLst/>
          </a:prstGeom>
        </p:spPr>
      </p:pic>
      <p:pic>
        <p:nvPicPr>
          <p:cNvPr id="3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750" y="5140357"/>
            <a:ext cx="437410" cy="43741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741272" y="229012"/>
            <a:ext cx="9007895" cy="148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dirty="0"/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02" y="4641816"/>
            <a:ext cx="3313433" cy="2065222"/>
          </a:xfrm>
          <a:prstGeom prst="rect">
            <a:avLst/>
          </a:prstGeom>
        </p:spPr>
      </p:pic>
      <p:pic>
        <p:nvPicPr>
          <p:cNvPr id="6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29"/>
          <a:stretch/>
        </p:blipFill>
        <p:spPr>
          <a:xfrm>
            <a:off x="1332191" y="3940320"/>
            <a:ext cx="5087792" cy="3868593"/>
          </a:xfrm>
          <a:prstGeom prst="rect">
            <a:avLst/>
          </a:prstGeom>
        </p:spPr>
      </p:pic>
      <p:pic>
        <p:nvPicPr>
          <p:cNvPr id="7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37" y="4997489"/>
            <a:ext cx="4912021" cy="3061602"/>
          </a:xfrm>
          <a:prstGeom prst="rect">
            <a:avLst/>
          </a:prstGeom>
        </p:spPr>
      </p:pic>
      <p:pic>
        <p:nvPicPr>
          <p:cNvPr id="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0635" y="2137369"/>
            <a:ext cx="696404" cy="580162"/>
          </a:xfrm>
          <a:prstGeom prst="rect">
            <a:avLst/>
          </a:prstGeom>
        </p:spPr>
      </p:pic>
      <p:pic>
        <p:nvPicPr>
          <p:cNvPr id="9" name="Imagen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2"/>
          <a:stretch/>
        </p:blipFill>
        <p:spPr>
          <a:xfrm>
            <a:off x="4953446" y="2040696"/>
            <a:ext cx="508042" cy="42324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248389" y="233680"/>
            <a:ext cx="11084826" cy="1325563"/>
          </a:xfrm>
          <a:prstGeom prst="rect">
            <a:avLst/>
          </a:prstGeom>
          <a:extLst/>
        </p:spPr>
        <p:txBody>
          <a:bodyPr vert="horz" lIns="112489" tIns="56245" rIns="112489" bIns="56245" rtlCol="0" anchor="t">
            <a:noAutofit/>
          </a:bodyPr>
          <a:lstStyle>
            <a:lvl1pPr algn="ctr">
              <a:spcBef>
                <a:spcPct val="0"/>
              </a:spcBef>
              <a:buNone/>
              <a:defRPr sz="3200" b="1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sz="2800" dirty="0"/>
              <a:t>Al modificar los ambientes naturales, se modifican las redes alimentarias poniendo en riesgo la existencia de las especies</a:t>
            </a:r>
          </a:p>
          <a:p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4408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4"/>
          <p:cNvSpPr/>
          <p:nvPr/>
        </p:nvSpPr>
        <p:spPr>
          <a:xfrm>
            <a:off x="828644" y="2807092"/>
            <a:ext cx="2448732" cy="712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peligro crítico</a:t>
            </a:r>
            <a:endParaRPr lang="es-C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ángulo redondeado 5"/>
          <p:cNvSpPr/>
          <p:nvPr/>
        </p:nvSpPr>
        <p:spPr>
          <a:xfrm>
            <a:off x="828644" y="3778233"/>
            <a:ext cx="2448732" cy="7174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peligro</a:t>
            </a:r>
            <a:endParaRPr lang="es-C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ángulo redondeado 6"/>
          <p:cNvSpPr/>
          <p:nvPr/>
        </p:nvSpPr>
        <p:spPr>
          <a:xfrm>
            <a:off x="785245" y="4750556"/>
            <a:ext cx="2448732" cy="717440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Vulnerable</a:t>
            </a:r>
            <a:endParaRPr lang="es-C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ángulo redondeado 7"/>
          <p:cNvSpPr/>
          <p:nvPr/>
        </p:nvSpPr>
        <p:spPr>
          <a:xfrm>
            <a:off x="777112" y="5726216"/>
            <a:ext cx="2448000" cy="717439"/>
          </a:xfrm>
          <a:prstGeom prst="round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Casi amenazada</a:t>
            </a:r>
            <a:endParaRPr lang="es-C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ángulo redondeado 8"/>
          <p:cNvSpPr/>
          <p:nvPr/>
        </p:nvSpPr>
        <p:spPr>
          <a:xfrm>
            <a:off x="785977" y="6698537"/>
            <a:ext cx="2448000" cy="71744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Preocupación menor</a:t>
            </a:r>
            <a:endParaRPr lang="es-C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ángulo redondeado 9"/>
          <p:cNvSpPr/>
          <p:nvPr/>
        </p:nvSpPr>
        <p:spPr>
          <a:xfrm>
            <a:off x="829376" y="1825249"/>
            <a:ext cx="2448000" cy="717440"/>
          </a:xfrm>
          <a:prstGeom prst="round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Extintos</a:t>
            </a:r>
            <a:endParaRPr lang="es-C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86404" y="300689"/>
            <a:ext cx="8164513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r>
              <a:rPr lang="es-CL" sz="3000" b="1" dirty="0">
                <a:solidFill>
                  <a:schemeClr val="bg1"/>
                </a:solidFill>
              </a:rPr>
              <a:t>Estados de conservación</a:t>
            </a:r>
          </a:p>
        </p:txBody>
      </p:sp>
      <p:sp>
        <p:nvSpPr>
          <p:cNvPr id="9" name="CuadroTexto 11"/>
          <p:cNvSpPr txBox="1"/>
          <p:nvPr/>
        </p:nvSpPr>
        <p:spPr>
          <a:xfrm>
            <a:off x="3364685" y="2842154"/>
            <a:ext cx="7860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Enfrentan un riesgo extremadamente alto de peligro de extinción en estado silvestre.</a:t>
            </a:r>
            <a:endParaRPr lang="es-CL" sz="2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CuadroTexto 12"/>
          <p:cNvSpPr txBox="1"/>
          <p:nvPr/>
        </p:nvSpPr>
        <p:spPr>
          <a:xfrm>
            <a:off x="3364684" y="3918888"/>
            <a:ext cx="7860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Especies que presentan un riesgo muy alto de extinción.</a:t>
            </a:r>
            <a:endParaRPr lang="es-CL" sz="2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uadroTexto 13"/>
          <p:cNvSpPr txBox="1"/>
          <p:nvPr/>
        </p:nvSpPr>
        <p:spPr>
          <a:xfrm>
            <a:off x="3393226" y="4794751"/>
            <a:ext cx="7860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bien no puede ser considerada en peligro de extinción, se encuentra en el límite de clasificar en esta categoría.</a:t>
            </a:r>
            <a:endParaRPr lang="es-CL" sz="2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CuadroTexto 14"/>
          <p:cNvSpPr txBox="1"/>
          <p:nvPr/>
        </p:nvSpPr>
        <p:spPr>
          <a:xfrm>
            <a:off x="3421767" y="5675396"/>
            <a:ext cx="7785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 bien no puede ser considerada como vulnerable, se evalúa que próximamente –de no tomar medidas de conservación- estará en esta situación.</a:t>
            </a:r>
            <a:endParaRPr lang="es-CL" sz="2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CuadroTexto 15"/>
          <p:cNvSpPr txBox="1"/>
          <p:nvPr/>
        </p:nvSpPr>
        <p:spPr>
          <a:xfrm>
            <a:off x="3421768" y="6801176"/>
            <a:ext cx="7860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se encuentran en amenaza de desaparecer en el futuro próximo.</a:t>
            </a:r>
            <a:endParaRPr lang="es-CL" sz="2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CuadroTexto 16"/>
          <p:cNvSpPr txBox="1"/>
          <p:nvPr/>
        </p:nvSpPr>
        <p:spPr>
          <a:xfrm>
            <a:off x="3364684" y="1978283"/>
            <a:ext cx="7860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Desaparición de todos los miembros de la especie</a:t>
            </a:r>
            <a:endParaRPr lang="es-CL" sz="2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2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13" y="1326539"/>
            <a:ext cx="8521372" cy="6565647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 idx="4294967295"/>
          </p:nvPr>
        </p:nvSpPr>
        <p:spPr>
          <a:xfrm>
            <a:off x="746234" y="97644"/>
            <a:ext cx="9306879" cy="1281313"/>
          </a:xfrm>
        </p:spPr>
        <p:txBody>
          <a:bodyPr>
            <a:normAutofit/>
          </a:bodyPr>
          <a:lstStyle/>
          <a:p>
            <a:pPr algn="l"/>
            <a:r>
              <a:rPr lang="es-CL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Estado de conservación de las especies clasificadas</a:t>
            </a:r>
          </a:p>
        </p:txBody>
      </p:sp>
      <p:sp>
        <p:nvSpPr>
          <p:cNvPr id="8" name="CuadroTexto 15"/>
          <p:cNvSpPr txBox="1"/>
          <p:nvPr/>
        </p:nvSpPr>
        <p:spPr>
          <a:xfrm>
            <a:off x="7949307" y="3445313"/>
            <a:ext cx="34199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rPr>
              <a:t>Total especies en alguna categoría</a:t>
            </a:r>
            <a:r>
              <a:rPr lang="es-ES" sz="2000" b="1" dirty="0" smtClean="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rPr>
              <a:t>: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s-ES" sz="2000" b="1" dirty="0">
              <a:solidFill>
                <a:srgbClr val="006CB7"/>
              </a:solidFill>
              <a:latin typeface="Verdana"/>
              <a:ea typeface="ヒラギノ角ゴ Pro W3" charset="-128"/>
              <a:cs typeface="Verdana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sz="3200" b="1" dirty="0" smtClean="0">
                <a:solidFill>
                  <a:srgbClr val="006CB7"/>
                </a:solidFill>
                <a:latin typeface="Verdana"/>
                <a:ea typeface="ヒラギノ角ゴ Pro W3" charset="-128"/>
                <a:cs typeface="Verdana"/>
              </a:rPr>
              <a:t>1.087</a:t>
            </a:r>
            <a:endParaRPr lang="es-CL" sz="3200" b="1" dirty="0">
              <a:solidFill>
                <a:srgbClr val="006CB7"/>
              </a:solidFill>
              <a:latin typeface="Verdana"/>
              <a:ea typeface="ヒラギノ角ゴ Pro W3" charset="-128"/>
              <a:cs typeface="Verdana"/>
            </a:endParaRPr>
          </a:p>
        </p:txBody>
      </p:sp>
      <p:sp>
        <p:nvSpPr>
          <p:cNvPr id="9" name="CuadroTexto 5"/>
          <p:cNvSpPr txBox="1"/>
          <p:nvPr/>
        </p:nvSpPr>
        <p:spPr>
          <a:xfrm>
            <a:off x="4510122" y="1442017"/>
            <a:ext cx="774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1,6%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10" name="CuadroTexto 8"/>
          <p:cNvSpPr txBox="1"/>
          <p:nvPr/>
        </p:nvSpPr>
        <p:spPr>
          <a:xfrm>
            <a:off x="4445199" y="1925649"/>
            <a:ext cx="91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bg1"/>
                </a:solidFill>
              </a:rPr>
              <a:t>12,1%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11" name="CuadroTexto 9"/>
          <p:cNvSpPr txBox="1"/>
          <p:nvPr/>
        </p:nvSpPr>
        <p:spPr>
          <a:xfrm>
            <a:off x="4445184" y="3264307"/>
            <a:ext cx="91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bg1"/>
                </a:solidFill>
              </a:rPr>
              <a:t>32,9%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12" name="CuadroTexto 10"/>
          <p:cNvSpPr txBox="1"/>
          <p:nvPr/>
        </p:nvSpPr>
        <p:spPr>
          <a:xfrm>
            <a:off x="4445184" y="4860170"/>
            <a:ext cx="91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24,8%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13" name="CuadroTexto 11"/>
          <p:cNvSpPr txBox="1"/>
          <p:nvPr/>
        </p:nvSpPr>
        <p:spPr>
          <a:xfrm>
            <a:off x="4445184" y="5731282"/>
            <a:ext cx="91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10,9%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14" name="CuadroTexto 12"/>
          <p:cNvSpPr txBox="1"/>
          <p:nvPr/>
        </p:nvSpPr>
        <p:spPr>
          <a:xfrm>
            <a:off x="4445184" y="6488209"/>
            <a:ext cx="91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17,8%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15" name="CuadroTexto 13"/>
          <p:cNvSpPr txBox="1"/>
          <p:nvPr/>
        </p:nvSpPr>
        <p:spPr>
          <a:xfrm>
            <a:off x="6026796" y="1793427"/>
            <a:ext cx="63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100</a:t>
            </a:r>
            <a:endParaRPr lang="es-CL" sz="2000" dirty="0"/>
          </a:p>
        </p:txBody>
      </p:sp>
      <p:sp>
        <p:nvSpPr>
          <p:cNvPr id="16" name="CuadroTexto 14"/>
          <p:cNvSpPr txBox="1"/>
          <p:nvPr/>
        </p:nvSpPr>
        <p:spPr>
          <a:xfrm>
            <a:off x="6027458" y="2271707"/>
            <a:ext cx="63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131</a:t>
            </a:r>
            <a:endParaRPr lang="es-CL" sz="2000" dirty="0">
              <a:solidFill>
                <a:srgbClr val="FF00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027981" y="3925665"/>
            <a:ext cx="63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accent6"/>
                </a:solidFill>
              </a:rPr>
              <a:t>358</a:t>
            </a:r>
            <a:endParaRPr lang="es-CL" sz="2000" dirty="0">
              <a:solidFill>
                <a:schemeClr val="accent6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026796" y="5521528"/>
            <a:ext cx="63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FFCC00"/>
                </a:solidFill>
              </a:rPr>
              <a:t>270</a:t>
            </a:r>
            <a:endParaRPr lang="es-CL" sz="2000" dirty="0">
              <a:solidFill>
                <a:srgbClr val="FFCC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026796" y="6392640"/>
            <a:ext cx="63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92D050"/>
                </a:solidFill>
              </a:rPr>
              <a:t>118</a:t>
            </a:r>
            <a:endParaRPr lang="es-CL" sz="2000" dirty="0">
              <a:solidFill>
                <a:srgbClr val="92D05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026796" y="7149567"/>
            <a:ext cx="63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B050"/>
                </a:solidFill>
              </a:rPr>
              <a:t>270</a:t>
            </a:r>
            <a:endParaRPr lang="es-CL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5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3" y="3812841"/>
            <a:ext cx="4183491" cy="4183491"/>
          </a:xfrm>
          <a:prstGeom prst="rect">
            <a:avLst/>
          </a:prstGeom>
        </p:spPr>
      </p:pic>
      <p:pic>
        <p:nvPicPr>
          <p:cNvPr id="3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25" y="3102670"/>
            <a:ext cx="5165086" cy="5165086"/>
          </a:xfrm>
          <a:prstGeom prst="rect">
            <a:avLst/>
          </a:prstGeom>
        </p:spPr>
      </p:pic>
      <p:pic>
        <p:nvPicPr>
          <p:cNvPr id="4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1" y="1015975"/>
            <a:ext cx="5035163" cy="5035163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>
          <a:xfrm>
            <a:off x="1019771" y="0"/>
            <a:ext cx="7886700" cy="1325562"/>
          </a:xfrm>
        </p:spPr>
        <p:txBody>
          <a:bodyPr vert="horz" lIns="112489" tIns="56245" rIns="112489" bIns="56245" rtlCol="0" anchor="ctr">
            <a:normAutofit/>
          </a:bodyPr>
          <a:lstStyle/>
          <a:p>
            <a:pPr algn="l"/>
            <a:r>
              <a:rPr lang="es-CL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Algunas especies en </a:t>
            </a:r>
            <a:r>
              <a:rPr lang="es-CL" sz="3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peligro crítico</a:t>
            </a:r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38" y="2238188"/>
            <a:ext cx="1771650" cy="1771650"/>
          </a:xfrm>
        </p:spPr>
      </p:pic>
      <p:pic>
        <p:nvPicPr>
          <p:cNvPr id="7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24" y="1180513"/>
            <a:ext cx="2435061" cy="2435061"/>
          </a:xfrm>
          <a:prstGeom prst="rect">
            <a:avLst/>
          </a:prstGeom>
        </p:spPr>
      </p:pic>
      <p:sp>
        <p:nvSpPr>
          <p:cNvPr id="8" name="Rectángulo 4"/>
          <p:cNvSpPr/>
          <p:nvPr/>
        </p:nvSpPr>
        <p:spPr>
          <a:xfrm>
            <a:off x="484219" y="3889366"/>
            <a:ext cx="24443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Zarapito boreal </a:t>
            </a:r>
          </a:p>
        </p:txBody>
      </p:sp>
      <p:sp>
        <p:nvSpPr>
          <p:cNvPr id="9" name="Rectángulo 14"/>
          <p:cNvSpPr/>
          <p:nvPr/>
        </p:nvSpPr>
        <p:spPr>
          <a:xfrm>
            <a:off x="8186322" y="3812841"/>
            <a:ext cx="34692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Chinchilla de cola corta</a:t>
            </a:r>
          </a:p>
        </p:txBody>
      </p:sp>
      <p:sp>
        <p:nvSpPr>
          <p:cNvPr id="10" name="Rectángulo 15"/>
          <p:cNvSpPr/>
          <p:nvPr/>
        </p:nvSpPr>
        <p:spPr>
          <a:xfrm>
            <a:off x="8616479" y="6237468"/>
            <a:ext cx="17556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Ballena </a:t>
            </a:r>
            <a:r>
              <a:rPr lang="es-CL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</a:t>
            </a:r>
            <a:endParaRPr lang="es-CL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ángulo 16"/>
          <p:cNvSpPr/>
          <p:nvPr/>
        </p:nvSpPr>
        <p:spPr>
          <a:xfrm>
            <a:off x="1592752" y="6596807"/>
            <a:ext cx="14798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Matuasto</a:t>
            </a:r>
          </a:p>
        </p:txBody>
      </p:sp>
      <p:sp>
        <p:nvSpPr>
          <p:cNvPr id="12" name="Rectángulo 17"/>
          <p:cNvSpPr/>
          <p:nvPr/>
        </p:nvSpPr>
        <p:spPr>
          <a:xfrm>
            <a:off x="5689332" y="3102670"/>
            <a:ext cx="23445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Sapito Vaquero</a:t>
            </a:r>
          </a:p>
        </p:txBody>
      </p:sp>
    </p:spTree>
    <p:extLst>
      <p:ext uri="{BB962C8B-B14F-4D97-AF65-F5344CB8AC3E}">
        <p14:creationId xmlns:p14="http://schemas.microsoft.com/office/powerpoint/2010/main" val="379299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5875286" y="3432173"/>
            <a:ext cx="5549470" cy="3199867"/>
          </a:xfrm>
          <a:prstGeom prst="rect">
            <a:avLst/>
          </a:prstGeom>
        </p:spPr>
        <p:txBody>
          <a:bodyPr vert="horz" lIns="112489" tIns="56245" rIns="112489" bIns="56245" rtlCol="0" anchor="ctr">
            <a:noAutofit/>
          </a:bodyPr>
          <a:lstStyle>
            <a:lvl1pPr algn="ctr" defTabSz="562447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¿Qué podemos hacer para proteger y conservar la biodiversidad?</a:t>
            </a:r>
            <a:r>
              <a:rPr lang="es-CL" sz="3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s-CL" sz="3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CL" sz="3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23" y="255307"/>
            <a:ext cx="7553606" cy="75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33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contenido 2"/>
          <p:cNvSpPr txBox="1">
            <a:spLocks/>
          </p:cNvSpPr>
          <p:nvPr/>
        </p:nvSpPr>
        <p:spPr bwMode="auto">
          <a:xfrm>
            <a:off x="750110" y="1939261"/>
            <a:ext cx="100804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95959"/>
                </a:solidFill>
                <a:latin typeface="Verdana"/>
                <a:ea typeface="ヒラギノ角ゴ Pro W3" charset="-128"/>
                <a:cs typeface="Verdana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CB7"/>
              </a:buClr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Verdana"/>
                <a:ea typeface="ヒラギノ角ゴ Pro W3" charset="-128"/>
                <a:cs typeface="Verdana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CB7"/>
              </a:buClr>
              <a:buFont typeface="Arial" charset="0"/>
              <a:buChar char="•"/>
              <a:defRPr sz="1600" kern="1200">
                <a:solidFill>
                  <a:srgbClr val="595959"/>
                </a:solidFill>
                <a:latin typeface="Verdana"/>
                <a:ea typeface="ヒラギノ角ゴ Pro W3" charset="-128"/>
                <a:cs typeface="Verdana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95959"/>
                </a:solidFill>
                <a:latin typeface="Verdana"/>
                <a:ea typeface="ヒラギノ角ゴ Pro W3" charset="-128"/>
                <a:cs typeface="Verdana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rgbClr val="595959"/>
                </a:solidFill>
                <a:latin typeface="Verdana"/>
                <a:ea typeface="ヒラギノ角ゴ Pro W3" charset="-128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Curso: 		</a:t>
            </a:r>
            <a:r>
              <a:rPr kumimoji="0" lang="es-CL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6° básico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Asignatura: 	</a:t>
            </a:r>
            <a:r>
              <a:rPr kumimoji="0" lang="es-CL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Ciencias Naturales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CL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ヒラギノ角ゴ Pro W3" charset="-128"/>
              <a:cs typeface="Verdana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CL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ヒラギノ角ゴ Pro W3" charset="-128"/>
              <a:cs typeface="Verdana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L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Objetivos de aprendizaje que aborda: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CL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ヒラギノ角ゴ Pro W3" charset="-128"/>
              <a:cs typeface="Verdana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L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CN06 OA 02: </a:t>
            </a:r>
            <a:r>
              <a:rPr kumimoji="0" lang="es-C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Representar, por medio de modelos, la transferencia de energía y materia desde los organismos fotosintéticos a otros seres vivos por medio de cadenas y redes alimentarias en diferentes ecosistemas.</a:t>
            </a:r>
            <a:br>
              <a:rPr kumimoji="0" lang="es-C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</a:br>
            <a:endParaRPr kumimoji="0" lang="es-CL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ヒラギノ角ゴ Pro W3" charset="-128"/>
              <a:cs typeface="Verdana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CL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CN06 OA 03: </a:t>
            </a:r>
            <a:r>
              <a:rPr kumimoji="0" lang="es-C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ヒラギノ角ゴ Pro W3" charset="-128"/>
                <a:cs typeface="Verdana"/>
              </a:rPr>
              <a:t>Analizar los efectos de la actividad humana sobre las redes alimentarias.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CL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ヒラギノ角ゴ Pro W3" charset="-128"/>
              <a:cs typeface="Verdana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728136" y="426720"/>
            <a:ext cx="8164513" cy="1143000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lvl1pPr>
              <a:spcBef>
                <a:spcPct val="0"/>
              </a:spcBef>
              <a:buNone/>
              <a:defRPr sz="32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/>
              <a:t>Orientación curricular</a:t>
            </a:r>
          </a:p>
        </p:txBody>
      </p:sp>
    </p:spTree>
    <p:extLst>
      <p:ext uri="{BB962C8B-B14F-4D97-AF65-F5344CB8AC3E}">
        <p14:creationId xmlns:p14="http://schemas.microsoft.com/office/powerpoint/2010/main" val="236136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67" y="3342399"/>
            <a:ext cx="3112123" cy="3112123"/>
          </a:xfrm>
          <a:prstGeom prst="rect">
            <a:avLst/>
          </a:prstGeom>
        </p:spPr>
      </p:pic>
      <p:pic>
        <p:nvPicPr>
          <p:cNvPr id="3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594" y="2030853"/>
            <a:ext cx="3746395" cy="2822342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22" y="4276509"/>
            <a:ext cx="3407067" cy="3407067"/>
          </a:xfrm>
        </p:spPr>
      </p:pic>
      <p:sp>
        <p:nvSpPr>
          <p:cNvPr id="5" name="Elipse 11"/>
          <p:cNvSpPr/>
          <p:nvPr/>
        </p:nvSpPr>
        <p:spPr>
          <a:xfrm>
            <a:off x="2311170" y="5963160"/>
            <a:ext cx="342833" cy="345315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2</a:t>
            </a:r>
          </a:p>
        </p:txBody>
      </p:sp>
      <p:sp>
        <p:nvSpPr>
          <p:cNvPr id="6" name="Elipse 12"/>
          <p:cNvSpPr/>
          <p:nvPr/>
        </p:nvSpPr>
        <p:spPr>
          <a:xfrm>
            <a:off x="1589728" y="3753689"/>
            <a:ext cx="342833" cy="345315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1</a:t>
            </a:r>
          </a:p>
        </p:txBody>
      </p:sp>
      <p:sp>
        <p:nvSpPr>
          <p:cNvPr id="7" name="Elipse 13"/>
          <p:cNvSpPr/>
          <p:nvPr/>
        </p:nvSpPr>
        <p:spPr>
          <a:xfrm>
            <a:off x="4442710" y="2798697"/>
            <a:ext cx="342833" cy="345315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3</a:t>
            </a:r>
          </a:p>
        </p:txBody>
      </p:sp>
      <p:pic>
        <p:nvPicPr>
          <p:cNvPr id="8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240" y="4774385"/>
            <a:ext cx="2802987" cy="237755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idx="4294967295"/>
          </p:nvPr>
        </p:nvSpPr>
        <p:spPr>
          <a:xfrm>
            <a:off x="640080" y="91441"/>
            <a:ext cx="10251440" cy="1148080"/>
          </a:xfrm>
        </p:spPr>
        <p:txBody>
          <a:bodyPr>
            <a:normAutofit/>
          </a:bodyPr>
          <a:lstStyle/>
          <a:p>
            <a:pPr algn="l"/>
            <a:r>
              <a:rPr lang="es-CL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Chile existen diversas especies </a:t>
            </a:r>
            <a:r>
              <a:rPr lang="es-CL" sz="3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nativas</a:t>
            </a:r>
            <a:endParaRPr lang="es-CL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89" y="5549628"/>
            <a:ext cx="2344411" cy="2344411"/>
          </a:xfrm>
          <a:prstGeom prst="rect">
            <a:avLst/>
          </a:prstGeom>
        </p:spPr>
      </p:pic>
      <p:pic>
        <p:nvPicPr>
          <p:cNvPr id="11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5490">
            <a:off x="7610609" y="1319542"/>
            <a:ext cx="1587606" cy="1587606"/>
          </a:xfrm>
          <a:prstGeom prst="rect">
            <a:avLst/>
          </a:prstGeom>
        </p:spPr>
      </p:pic>
      <p:pic>
        <p:nvPicPr>
          <p:cNvPr id="12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15" y="1763173"/>
            <a:ext cx="2984790" cy="2984790"/>
          </a:xfrm>
          <a:prstGeom prst="rect">
            <a:avLst/>
          </a:prstGeom>
        </p:spPr>
      </p:pic>
      <p:pic>
        <p:nvPicPr>
          <p:cNvPr id="13" name="Imagen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30" y="2502998"/>
            <a:ext cx="2165651" cy="2165651"/>
          </a:xfrm>
          <a:prstGeom prst="rect">
            <a:avLst/>
          </a:prstGeom>
        </p:spPr>
      </p:pic>
      <p:sp>
        <p:nvSpPr>
          <p:cNvPr id="14" name="Elipse 14"/>
          <p:cNvSpPr/>
          <p:nvPr/>
        </p:nvSpPr>
        <p:spPr>
          <a:xfrm>
            <a:off x="6337495" y="5448485"/>
            <a:ext cx="342833" cy="345315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4</a:t>
            </a:r>
          </a:p>
        </p:txBody>
      </p:sp>
      <p:sp>
        <p:nvSpPr>
          <p:cNvPr id="15" name="Elipse 15"/>
          <p:cNvSpPr/>
          <p:nvPr/>
        </p:nvSpPr>
        <p:spPr>
          <a:xfrm>
            <a:off x="6803567" y="7011058"/>
            <a:ext cx="342833" cy="345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5</a:t>
            </a:r>
          </a:p>
        </p:txBody>
      </p:sp>
      <p:sp>
        <p:nvSpPr>
          <p:cNvPr id="16" name="Elipse 16"/>
          <p:cNvSpPr/>
          <p:nvPr/>
        </p:nvSpPr>
        <p:spPr>
          <a:xfrm>
            <a:off x="8860847" y="2224604"/>
            <a:ext cx="342833" cy="345315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6</a:t>
            </a:r>
          </a:p>
        </p:txBody>
      </p:sp>
      <p:sp>
        <p:nvSpPr>
          <p:cNvPr id="17" name="Elipse 17"/>
          <p:cNvSpPr/>
          <p:nvPr/>
        </p:nvSpPr>
        <p:spPr>
          <a:xfrm>
            <a:off x="9319394" y="4261510"/>
            <a:ext cx="342833" cy="345315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7</a:t>
            </a:r>
          </a:p>
        </p:txBody>
      </p:sp>
      <p:sp>
        <p:nvSpPr>
          <p:cNvPr id="18" name="Elipse 18"/>
          <p:cNvSpPr/>
          <p:nvPr/>
        </p:nvSpPr>
        <p:spPr>
          <a:xfrm>
            <a:off x="9147978" y="6838400"/>
            <a:ext cx="342833" cy="345315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4086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52793" y="-60960"/>
            <a:ext cx="11196320" cy="1506508"/>
          </a:xfrm>
        </p:spPr>
        <p:txBody>
          <a:bodyPr vert="horz" lIns="112489" tIns="56245" rIns="112489" bIns="56245" rtlCol="0" anchor="ctr">
            <a:normAutofit/>
          </a:bodyPr>
          <a:lstStyle/>
          <a:p>
            <a:pPr algn="l"/>
            <a:r>
              <a:rPr lang="es-CL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Estos animales viven en diversos </a:t>
            </a:r>
            <a:r>
              <a:rPr lang="es-CL" sz="3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hábitats</a:t>
            </a:r>
            <a:endParaRPr lang="es-CL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68" y="5274856"/>
            <a:ext cx="2305394" cy="2307136"/>
          </a:xfrm>
        </p:spPr>
      </p:pic>
      <p:pic>
        <p:nvPicPr>
          <p:cNvPr id="4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22" y="5992990"/>
            <a:ext cx="1780543" cy="1780543"/>
          </a:xfrm>
          <a:prstGeom prst="rect">
            <a:avLst/>
          </a:prstGeom>
        </p:spPr>
      </p:pic>
      <p:pic>
        <p:nvPicPr>
          <p:cNvPr id="5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5490">
            <a:off x="4775437" y="5197633"/>
            <a:ext cx="1423312" cy="1423312"/>
          </a:xfrm>
          <a:prstGeom prst="rect">
            <a:avLst/>
          </a:prstGeom>
        </p:spPr>
      </p:pic>
      <p:pic>
        <p:nvPicPr>
          <p:cNvPr id="6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78" y="4013590"/>
            <a:ext cx="2165186" cy="2165186"/>
          </a:xfrm>
          <a:prstGeom prst="rect">
            <a:avLst/>
          </a:prstGeom>
        </p:spPr>
      </p:pic>
      <p:pic>
        <p:nvPicPr>
          <p:cNvPr id="7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91" y="5203989"/>
            <a:ext cx="2569544" cy="2569544"/>
          </a:xfrm>
          <a:prstGeom prst="rect">
            <a:avLst/>
          </a:prstGeom>
        </p:spPr>
      </p:pic>
      <p:pic>
        <p:nvPicPr>
          <p:cNvPr id="8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58" y="3486982"/>
            <a:ext cx="2315458" cy="2315458"/>
          </a:xfrm>
          <a:prstGeom prst="rect">
            <a:avLst/>
          </a:prstGeom>
        </p:spPr>
      </p:pic>
      <p:pic>
        <p:nvPicPr>
          <p:cNvPr id="9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5" y="1866025"/>
            <a:ext cx="3285976" cy="219064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2" descr="File:Oceano Doc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059" y="1858623"/>
            <a:ext cx="3314389" cy="22082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Saltos Del Huilo Huilo, Neltume, Region De Los Rios.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3" y="1857243"/>
            <a:ext cx="3314387" cy="22082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1" b="15735"/>
          <a:stretch/>
        </p:blipFill>
        <p:spPr>
          <a:xfrm>
            <a:off x="1052369" y="5562538"/>
            <a:ext cx="3056338" cy="2019454"/>
          </a:xfrm>
          <a:prstGeom prst="rect">
            <a:avLst/>
          </a:prstGeom>
        </p:spPr>
      </p:pic>
      <p:pic>
        <p:nvPicPr>
          <p:cNvPr id="13" name="Imagen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b="17149"/>
          <a:stretch/>
        </p:blipFill>
        <p:spPr>
          <a:xfrm rot="2164438" flipH="1">
            <a:off x="7954975" y="3794579"/>
            <a:ext cx="2193975" cy="1891046"/>
          </a:xfrm>
          <a:prstGeom prst="rect">
            <a:avLst/>
          </a:prstGeom>
        </p:spPr>
      </p:pic>
      <p:sp>
        <p:nvSpPr>
          <p:cNvPr id="14" name="CuadroTexto 8"/>
          <p:cNvSpPr txBox="1"/>
          <p:nvPr/>
        </p:nvSpPr>
        <p:spPr>
          <a:xfrm>
            <a:off x="9873186" y="3830866"/>
            <a:ext cx="47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  <a:sym typeface="Wingdings" panose="05000000000000000000" pitchFamily="2" charset="2"/>
              </a:rPr>
              <a:t></a:t>
            </a:r>
            <a:endParaRPr lang="es-CL" sz="1200" dirty="0">
              <a:solidFill>
                <a:schemeClr val="bg1"/>
              </a:solidFill>
            </a:endParaRPr>
          </a:p>
        </p:txBody>
      </p:sp>
      <p:sp>
        <p:nvSpPr>
          <p:cNvPr id="15" name="Rectángulo 9"/>
          <p:cNvSpPr/>
          <p:nvPr/>
        </p:nvSpPr>
        <p:spPr>
          <a:xfrm>
            <a:off x="4108707" y="3839288"/>
            <a:ext cx="3537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  <a:sym typeface="Wingdings" panose="05000000000000000000" pitchFamily="2" charset="2"/>
              </a:rPr>
              <a:t></a:t>
            </a:r>
            <a:endParaRPr lang="es-CL" sz="1200" dirty="0">
              <a:solidFill>
                <a:schemeClr val="bg1"/>
              </a:solidFill>
            </a:endParaRPr>
          </a:p>
        </p:txBody>
      </p:sp>
      <p:sp>
        <p:nvSpPr>
          <p:cNvPr id="16" name="Rectángulo 12"/>
          <p:cNvSpPr/>
          <p:nvPr/>
        </p:nvSpPr>
        <p:spPr>
          <a:xfrm>
            <a:off x="6991077" y="3839288"/>
            <a:ext cx="3537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chemeClr val="bg1"/>
                </a:solidFill>
                <a:sym typeface="Wingdings" panose="05000000000000000000" pitchFamily="2" charset="2"/>
              </a:rPr>
              <a:t></a:t>
            </a:r>
            <a:endParaRPr lang="es-C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6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8"/>
          <p:cNvSpPr/>
          <p:nvPr/>
        </p:nvSpPr>
        <p:spPr>
          <a:xfrm>
            <a:off x="1070493" y="2002953"/>
            <a:ext cx="2555850" cy="5567816"/>
          </a:xfrm>
          <a:prstGeom prst="rect">
            <a:avLst/>
          </a:prstGeom>
          <a:solidFill>
            <a:schemeClr val="accent3">
              <a:lumMod val="40000"/>
              <a:lumOff val="60000"/>
              <a:alpha val="50196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17"/>
          <p:cNvSpPr/>
          <p:nvPr/>
        </p:nvSpPr>
        <p:spPr>
          <a:xfrm>
            <a:off x="4350144" y="1997168"/>
            <a:ext cx="2555850" cy="5567816"/>
          </a:xfrm>
          <a:prstGeom prst="rect">
            <a:avLst/>
          </a:prstGeom>
          <a:solidFill>
            <a:schemeClr val="bg2">
              <a:lumMod val="75000"/>
              <a:alpha val="50196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7"/>
          <p:cNvSpPr/>
          <p:nvPr/>
        </p:nvSpPr>
        <p:spPr>
          <a:xfrm>
            <a:off x="7502532" y="1987439"/>
            <a:ext cx="2555850" cy="5567816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>
          <a:xfrm>
            <a:off x="777474" y="274321"/>
            <a:ext cx="9954704" cy="853440"/>
          </a:xfrm>
        </p:spPr>
        <p:txBody>
          <a:bodyPr vert="horz" lIns="112489" tIns="56245" rIns="112489" bIns="56245" rtlCol="0" anchor="ctr">
            <a:noAutofit/>
          </a:bodyPr>
          <a:lstStyle/>
          <a:p>
            <a:pPr algn="l"/>
            <a:r>
              <a:rPr lang="es-CL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Estos animales viven en diversos </a:t>
            </a:r>
            <a:r>
              <a:rPr lang="es-CL" sz="3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hábitats</a:t>
            </a:r>
            <a:endParaRPr lang="es-CL" sz="3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62" y="5302252"/>
            <a:ext cx="2060725" cy="2062282"/>
          </a:xfrm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68" y="6064277"/>
            <a:ext cx="1853355" cy="1853355"/>
          </a:xfrm>
          <a:prstGeom prst="rect">
            <a:avLst/>
          </a:prstGeom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5490">
            <a:off x="1040708" y="5692574"/>
            <a:ext cx="1442542" cy="1442542"/>
          </a:xfrm>
          <a:prstGeom prst="rect">
            <a:avLst/>
          </a:prstGeom>
        </p:spPr>
      </p:pic>
      <p:pic>
        <p:nvPicPr>
          <p:cNvPr id="9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48" y="5098299"/>
            <a:ext cx="1703459" cy="1703459"/>
          </a:xfrm>
          <a:prstGeom prst="rect">
            <a:avLst/>
          </a:prstGeom>
        </p:spPr>
      </p:pic>
      <p:pic>
        <p:nvPicPr>
          <p:cNvPr id="10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6"/>
          <a:stretch/>
        </p:blipFill>
        <p:spPr>
          <a:xfrm flipH="1">
            <a:off x="4415402" y="4152978"/>
            <a:ext cx="2118091" cy="1687777"/>
          </a:xfrm>
          <a:prstGeom prst="rect">
            <a:avLst/>
          </a:prstGeom>
        </p:spPr>
      </p:pic>
      <p:pic>
        <p:nvPicPr>
          <p:cNvPr id="11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89" y="1991383"/>
            <a:ext cx="3071499" cy="204766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Picture 2" descr="File:Oceano Do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88" y="1989736"/>
            <a:ext cx="3098057" cy="2064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le:Saltos Del Huilo Huilo, Neltume, Region De Los Rios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7" y="1989736"/>
            <a:ext cx="3098055" cy="2064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1" b="15735"/>
          <a:stretch/>
        </p:blipFill>
        <p:spPr>
          <a:xfrm>
            <a:off x="7477965" y="5437338"/>
            <a:ext cx="2561368" cy="1692405"/>
          </a:xfrm>
          <a:prstGeom prst="rect">
            <a:avLst/>
          </a:prstGeom>
        </p:spPr>
      </p:pic>
      <p:pic>
        <p:nvPicPr>
          <p:cNvPr id="15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b="17149"/>
          <a:stretch/>
        </p:blipFill>
        <p:spPr>
          <a:xfrm rot="2164438" flipH="1">
            <a:off x="7951083" y="4104158"/>
            <a:ext cx="2002708" cy="1726189"/>
          </a:xfrm>
          <a:prstGeom prst="rect">
            <a:avLst/>
          </a:prstGeom>
        </p:spPr>
      </p:pic>
      <p:pic>
        <p:nvPicPr>
          <p:cNvPr id="16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1"/>
          <a:stretch/>
        </p:blipFill>
        <p:spPr>
          <a:xfrm flipH="1">
            <a:off x="1030768" y="4049774"/>
            <a:ext cx="2118091" cy="1718592"/>
          </a:xfrm>
          <a:prstGeom prst="rect">
            <a:avLst/>
          </a:prstGeom>
        </p:spPr>
      </p:pic>
      <p:pic>
        <p:nvPicPr>
          <p:cNvPr id="17" name="Imagen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77" y="5504363"/>
            <a:ext cx="1996072" cy="19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06480" y="312718"/>
            <a:ext cx="9496262" cy="706518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lvl1pPr algn="l" defTabSz="562447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94EA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Escriba su </a:t>
            </a:r>
            <a:r>
              <a:rPr lang="es-ES_tradnl" sz="2800" dirty="0">
                <a:solidFill>
                  <a:srgbClr val="2C4C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título</a:t>
            </a:r>
            <a:endParaRPr lang="es-ES" sz="2800" dirty="0">
              <a:solidFill>
                <a:srgbClr val="2C4C8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9343"/>
            <a:ext cx="11877675" cy="890825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666240" y="-7844"/>
            <a:ext cx="8895675" cy="1143000"/>
          </a:xfrm>
          <a:prstGeom prst="rect">
            <a:avLst/>
          </a:prstGeom>
        </p:spPr>
        <p:txBody>
          <a:bodyPr vert="horz" lIns="112489" tIns="56245" rIns="112489" bIns="56245" rtlCol="0" anchor="t">
            <a:normAutofit/>
          </a:bodyPr>
          <a:lstStyle>
            <a:defPPr>
              <a:defRPr lang="es-ES"/>
            </a:defPPr>
            <a:lvl1pPr>
              <a:spcBef>
                <a:spcPct val="0"/>
              </a:spcBef>
              <a:buNone/>
              <a:defRPr sz="2800" b="1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dirty="0"/>
              <a:t>Estos hábitats les proveen las condiciones para alimentarse, crecer y reproducirse.</a:t>
            </a:r>
          </a:p>
        </p:txBody>
      </p:sp>
      <p:pic>
        <p:nvPicPr>
          <p:cNvPr id="8" name="Marcador de contenido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8196" y="6406994"/>
            <a:ext cx="1328410" cy="1386643"/>
          </a:xfrm>
          <a:prstGeom prst="rect">
            <a:avLst/>
          </a:prstGeom>
        </p:spPr>
      </p:pic>
      <p:pic>
        <p:nvPicPr>
          <p:cNvPr id="9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10" y="1240314"/>
            <a:ext cx="1946454" cy="1463119"/>
          </a:xfrm>
          <a:prstGeom prst="rect">
            <a:avLst/>
          </a:prstGeom>
        </p:spPr>
      </p:pic>
      <p:pic>
        <p:nvPicPr>
          <p:cNvPr id="10" name="Marcador de contenido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5332" y="5937608"/>
            <a:ext cx="313198" cy="219948"/>
          </a:xfrm>
          <a:prstGeom prst="rect">
            <a:avLst/>
          </a:prstGeom>
        </p:spPr>
      </p:pic>
      <p:pic>
        <p:nvPicPr>
          <p:cNvPr id="11" name="Marcador de contenido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148019" y="5863650"/>
            <a:ext cx="360432" cy="297725"/>
          </a:xfrm>
          <a:prstGeom prst="rect">
            <a:avLst/>
          </a:prstGeom>
        </p:spPr>
      </p:pic>
      <p:pic>
        <p:nvPicPr>
          <p:cNvPr id="12" name="Imagen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501" y="6102841"/>
            <a:ext cx="446544" cy="95166"/>
          </a:xfrm>
          <a:prstGeom prst="rect">
            <a:avLst/>
          </a:prstGeom>
        </p:spPr>
      </p:pic>
      <p:pic>
        <p:nvPicPr>
          <p:cNvPr id="13" name="Imagen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285" y="6107660"/>
            <a:ext cx="378200" cy="80600"/>
          </a:xfrm>
          <a:prstGeom prst="rect">
            <a:avLst/>
          </a:prstGeom>
        </p:spPr>
      </p:pic>
      <p:pic>
        <p:nvPicPr>
          <p:cNvPr id="14" name="Imagen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13" y="6158230"/>
            <a:ext cx="446544" cy="95166"/>
          </a:xfrm>
          <a:prstGeom prst="rect">
            <a:avLst/>
          </a:prstGeom>
        </p:spPr>
      </p:pic>
      <p:pic>
        <p:nvPicPr>
          <p:cNvPr id="15" name="Marcador de contenido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548" y="5895879"/>
            <a:ext cx="407408" cy="331735"/>
          </a:xfrm>
          <a:prstGeom prst="rect">
            <a:avLst/>
          </a:prstGeom>
        </p:spPr>
      </p:pic>
      <p:pic>
        <p:nvPicPr>
          <p:cNvPr id="16" name="Marcador de contenido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8850" y="5892425"/>
            <a:ext cx="485028" cy="392106"/>
          </a:xfrm>
          <a:prstGeom prst="rect">
            <a:avLst/>
          </a:prstGeom>
        </p:spPr>
      </p:pic>
      <p:pic>
        <p:nvPicPr>
          <p:cNvPr id="17" name="Imagen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08" y="6221766"/>
            <a:ext cx="446544" cy="95166"/>
          </a:xfrm>
          <a:prstGeom prst="rect">
            <a:avLst/>
          </a:prstGeom>
        </p:spPr>
      </p:pic>
      <p:pic>
        <p:nvPicPr>
          <p:cNvPr id="18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90" y="5892425"/>
            <a:ext cx="1348369" cy="10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9"/>
          <p:cNvSpPr/>
          <p:nvPr/>
        </p:nvSpPr>
        <p:spPr>
          <a:xfrm>
            <a:off x="7145033" y="1905312"/>
            <a:ext cx="2818800" cy="5196801"/>
          </a:xfrm>
          <a:prstGeom prst="roundRect">
            <a:avLst/>
          </a:prstGeom>
          <a:solidFill>
            <a:schemeClr val="accent6">
              <a:alpha val="3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</p:txBody>
      </p:sp>
      <p:pic>
        <p:nvPicPr>
          <p:cNvPr id="3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90" y="2419417"/>
            <a:ext cx="2454285" cy="2454285"/>
          </a:xfrm>
          <a:prstGeom prst="rect">
            <a:avLst/>
          </a:prstGeom>
        </p:spPr>
      </p:pic>
      <p:sp>
        <p:nvSpPr>
          <p:cNvPr id="4" name="Rectángulo redondeado 8"/>
          <p:cNvSpPr/>
          <p:nvPr/>
        </p:nvSpPr>
        <p:spPr>
          <a:xfrm>
            <a:off x="4245334" y="1905312"/>
            <a:ext cx="2818800" cy="5196801"/>
          </a:xfrm>
          <a:prstGeom prst="roundRect">
            <a:avLst/>
          </a:prstGeom>
          <a:solidFill>
            <a:schemeClr val="accent2">
              <a:alpha val="3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</p:txBody>
      </p:sp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>
          <a:xfrm>
            <a:off x="804832" y="157316"/>
            <a:ext cx="9659968" cy="1143000"/>
          </a:xfrm>
        </p:spPr>
        <p:txBody>
          <a:bodyPr vert="horz" lIns="112489" tIns="56245" rIns="112489" bIns="56245" rtlCol="0" anchor="ctr">
            <a:noAutofit/>
          </a:bodyPr>
          <a:lstStyle/>
          <a:p>
            <a:pPr algn="l"/>
            <a:r>
              <a:rPr lang="es-CL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animales tienen diferentes dietas alimenticias </a:t>
            </a:r>
          </a:p>
        </p:txBody>
      </p:sp>
      <p:sp>
        <p:nvSpPr>
          <p:cNvPr id="6" name="Rectángulo redondeado 6"/>
          <p:cNvSpPr/>
          <p:nvPr/>
        </p:nvSpPr>
        <p:spPr>
          <a:xfrm>
            <a:off x="1345377" y="1907277"/>
            <a:ext cx="2819058" cy="5196801"/>
          </a:xfrm>
          <a:prstGeom prst="roundRect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</p:txBody>
      </p:sp>
      <p:pic>
        <p:nvPicPr>
          <p:cNvPr id="7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30" y="2419417"/>
            <a:ext cx="1623338" cy="1623338"/>
          </a:xfrm>
          <a:prstGeom prst="rect">
            <a:avLst/>
          </a:prstGeom>
        </p:spPr>
      </p:pic>
      <p:pic>
        <p:nvPicPr>
          <p:cNvPr id="8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5490">
            <a:off x="1563685" y="2571118"/>
            <a:ext cx="1297648" cy="1297648"/>
          </a:xfrm>
          <a:prstGeom prst="rect">
            <a:avLst/>
          </a:prstGeom>
        </p:spPr>
      </p:pic>
      <p:pic>
        <p:nvPicPr>
          <p:cNvPr id="9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26" y="3790140"/>
            <a:ext cx="1569986" cy="1569986"/>
          </a:xfrm>
          <a:prstGeom prst="rect">
            <a:avLst/>
          </a:prstGeom>
        </p:spPr>
      </p:pic>
      <p:pic>
        <p:nvPicPr>
          <p:cNvPr id="10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22" y="4151384"/>
            <a:ext cx="2941201" cy="2941201"/>
          </a:xfrm>
          <a:prstGeom prst="rect">
            <a:avLst/>
          </a:prstGeom>
        </p:spPr>
      </p:pic>
      <p:pic>
        <p:nvPicPr>
          <p:cNvPr id="11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47" y="3702574"/>
            <a:ext cx="2614731" cy="2614731"/>
          </a:xfrm>
          <a:prstGeom prst="rect">
            <a:avLst/>
          </a:prstGeom>
        </p:spPr>
      </p:pic>
      <p:pic>
        <p:nvPicPr>
          <p:cNvPr id="12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23" y="4312570"/>
            <a:ext cx="2752753" cy="2752753"/>
          </a:xfrm>
          <a:prstGeom prst="rect">
            <a:avLst/>
          </a:prstGeom>
        </p:spPr>
      </p:pic>
      <p:pic>
        <p:nvPicPr>
          <p:cNvPr id="13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32" y="4003910"/>
            <a:ext cx="2552202" cy="2552202"/>
          </a:xfrm>
          <a:prstGeom prst="rect">
            <a:avLst/>
          </a:prstGeom>
        </p:spPr>
      </p:pic>
      <p:sp>
        <p:nvSpPr>
          <p:cNvPr id="14" name="CuadroTexto 2"/>
          <p:cNvSpPr txBox="1"/>
          <p:nvPr/>
        </p:nvSpPr>
        <p:spPr>
          <a:xfrm>
            <a:off x="2754904" y="2958743"/>
            <a:ext cx="117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Abejorro nativo</a:t>
            </a:r>
          </a:p>
        </p:txBody>
      </p:sp>
      <p:sp>
        <p:nvSpPr>
          <p:cNvPr id="15" name="CuadroTexto 17"/>
          <p:cNvSpPr txBox="1"/>
          <p:nvPr/>
        </p:nvSpPr>
        <p:spPr>
          <a:xfrm>
            <a:off x="1314434" y="4068308"/>
            <a:ext cx="1330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Chinchilla de cola corta</a:t>
            </a:r>
          </a:p>
        </p:txBody>
      </p:sp>
      <p:sp>
        <p:nvSpPr>
          <p:cNvPr id="16" name="CuadroTexto 3"/>
          <p:cNvSpPr txBox="1"/>
          <p:nvPr/>
        </p:nvSpPr>
        <p:spPr>
          <a:xfrm>
            <a:off x="5421129" y="6186024"/>
            <a:ext cx="156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Gruñidor del volcán</a:t>
            </a:r>
          </a:p>
        </p:txBody>
      </p:sp>
      <p:sp>
        <p:nvSpPr>
          <p:cNvPr id="17" name="CuadroTexto 4"/>
          <p:cNvSpPr txBox="1"/>
          <p:nvPr/>
        </p:nvSpPr>
        <p:spPr>
          <a:xfrm>
            <a:off x="1951618" y="6113938"/>
            <a:ext cx="150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Matuasto</a:t>
            </a:r>
          </a:p>
        </p:txBody>
      </p:sp>
      <p:sp>
        <p:nvSpPr>
          <p:cNvPr id="18" name="CuadroTexto 5"/>
          <p:cNvSpPr txBox="1"/>
          <p:nvPr/>
        </p:nvSpPr>
        <p:spPr>
          <a:xfrm>
            <a:off x="5676495" y="3046716"/>
            <a:ext cx="1202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Rana chilena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346373" y="3894459"/>
            <a:ext cx="153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Gato Montés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691295" y="4136289"/>
            <a:ext cx="1803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Tortuga verde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636454" y="5846565"/>
            <a:ext cx="191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Quirquincho de la puna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551884" y="2113116"/>
            <a:ext cx="24060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Herbívoros</a:t>
            </a:r>
          </a:p>
          <a:p>
            <a:endParaRPr lang="es-CL" dirty="0"/>
          </a:p>
        </p:txBody>
      </p:sp>
      <p:sp>
        <p:nvSpPr>
          <p:cNvPr id="23" name="CuadroTexto 22"/>
          <p:cNvSpPr txBox="1"/>
          <p:nvPr/>
        </p:nvSpPr>
        <p:spPr>
          <a:xfrm>
            <a:off x="4459727" y="2113116"/>
            <a:ext cx="23900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Carnívoros</a:t>
            </a:r>
          </a:p>
          <a:p>
            <a:endParaRPr lang="es-CL" dirty="0"/>
          </a:p>
        </p:txBody>
      </p:sp>
      <p:sp>
        <p:nvSpPr>
          <p:cNvPr id="24" name="CuadroTexto 23"/>
          <p:cNvSpPr txBox="1"/>
          <p:nvPr/>
        </p:nvSpPr>
        <p:spPr>
          <a:xfrm>
            <a:off x="7390933" y="2113116"/>
            <a:ext cx="2404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Omnívoros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408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3"/>
          <a:stretch/>
        </p:blipFill>
        <p:spPr>
          <a:xfrm>
            <a:off x="-10160" y="-130835"/>
            <a:ext cx="11886577" cy="7979761"/>
          </a:xfrm>
          <a:prstGeom prst="rect">
            <a:avLst/>
          </a:prstGeom>
        </p:spPr>
      </p:pic>
      <p:pic>
        <p:nvPicPr>
          <p:cNvPr id="3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9" y="4398517"/>
            <a:ext cx="2203152" cy="2203152"/>
          </a:xfrm>
          <a:prstGeom prst="rect">
            <a:avLst/>
          </a:prstGeom>
        </p:spPr>
      </p:pic>
      <p:grpSp>
        <p:nvGrpSpPr>
          <p:cNvPr id="4" name="Grupo 2"/>
          <p:cNvGrpSpPr/>
          <p:nvPr/>
        </p:nvGrpSpPr>
        <p:grpSpPr>
          <a:xfrm>
            <a:off x="55403" y="4021606"/>
            <a:ext cx="2652450" cy="2836393"/>
            <a:chOff x="6603467" y="3751530"/>
            <a:chExt cx="3003736" cy="3617658"/>
          </a:xfrm>
        </p:grpSpPr>
        <p:pic>
          <p:nvPicPr>
            <p:cNvPr id="5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5312" y="4139302"/>
              <a:ext cx="627638" cy="2981208"/>
            </a:xfrm>
            <a:prstGeom prst="rect">
              <a:avLst/>
            </a:prstGeom>
          </p:spPr>
        </p:pic>
        <p:pic>
          <p:nvPicPr>
            <p:cNvPr id="6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3339">
              <a:off x="6603467" y="4139302"/>
              <a:ext cx="627638" cy="2981208"/>
            </a:xfrm>
            <a:prstGeom prst="rect">
              <a:avLst/>
            </a:prstGeom>
          </p:spPr>
        </p:pic>
        <p:pic>
          <p:nvPicPr>
            <p:cNvPr id="7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92503" y="4106940"/>
              <a:ext cx="627638" cy="2981208"/>
            </a:xfrm>
            <a:prstGeom prst="rect">
              <a:avLst/>
            </a:prstGeom>
          </p:spPr>
        </p:pic>
        <p:pic>
          <p:nvPicPr>
            <p:cNvPr id="8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92897" y="4139302"/>
              <a:ext cx="627638" cy="2981208"/>
            </a:xfrm>
            <a:prstGeom prst="rect">
              <a:avLst/>
            </a:prstGeom>
          </p:spPr>
        </p:pic>
        <p:pic>
          <p:nvPicPr>
            <p:cNvPr id="9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2428" y="4147903"/>
              <a:ext cx="627638" cy="2981208"/>
            </a:xfrm>
            <a:prstGeom prst="rect">
              <a:avLst/>
            </a:prstGeom>
          </p:spPr>
        </p:pic>
        <p:pic>
          <p:nvPicPr>
            <p:cNvPr id="10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6019" y="4179241"/>
              <a:ext cx="627638" cy="2981208"/>
            </a:xfrm>
            <a:prstGeom prst="rect">
              <a:avLst/>
            </a:prstGeom>
          </p:spPr>
        </p:pic>
        <p:pic>
          <p:nvPicPr>
            <p:cNvPr id="11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70862" y="3751530"/>
              <a:ext cx="710165" cy="3373197"/>
            </a:xfrm>
            <a:prstGeom prst="rect">
              <a:avLst/>
            </a:prstGeom>
          </p:spPr>
        </p:pic>
        <p:pic>
          <p:nvPicPr>
            <p:cNvPr id="12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812660" y="4083180"/>
              <a:ext cx="489743" cy="2981208"/>
            </a:xfrm>
            <a:prstGeom prst="rect">
              <a:avLst/>
            </a:prstGeom>
          </p:spPr>
        </p:pic>
        <p:pic>
          <p:nvPicPr>
            <p:cNvPr id="13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7712" y="4291701"/>
              <a:ext cx="627638" cy="2981208"/>
            </a:xfrm>
            <a:prstGeom prst="rect">
              <a:avLst/>
            </a:prstGeom>
          </p:spPr>
        </p:pic>
        <p:pic>
          <p:nvPicPr>
            <p:cNvPr id="14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965060" y="4235580"/>
              <a:ext cx="489743" cy="2981208"/>
            </a:xfrm>
            <a:prstGeom prst="rect">
              <a:avLst/>
            </a:prstGeom>
          </p:spPr>
        </p:pic>
        <p:pic>
          <p:nvPicPr>
            <p:cNvPr id="15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117460" y="4387980"/>
              <a:ext cx="489743" cy="2981208"/>
            </a:xfrm>
            <a:prstGeom prst="rect">
              <a:avLst/>
            </a:prstGeom>
          </p:spPr>
        </p:pic>
        <p:pic>
          <p:nvPicPr>
            <p:cNvPr id="16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558510" y="4387980"/>
              <a:ext cx="489743" cy="2981208"/>
            </a:xfrm>
            <a:prstGeom prst="rect">
              <a:avLst/>
            </a:prstGeom>
          </p:spPr>
        </p:pic>
        <p:pic>
          <p:nvPicPr>
            <p:cNvPr id="17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47583" y="4335941"/>
              <a:ext cx="489743" cy="2981208"/>
            </a:xfrm>
            <a:prstGeom prst="rect">
              <a:avLst/>
            </a:prstGeom>
          </p:spPr>
        </p:pic>
        <p:pic>
          <p:nvPicPr>
            <p:cNvPr id="18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031317" y="4251541"/>
              <a:ext cx="489743" cy="2981208"/>
            </a:xfrm>
            <a:prstGeom prst="rect">
              <a:avLst/>
            </a:prstGeom>
          </p:spPr>
        </p:pic>
      </p:grpSp>
      <p:sp>
        <p:nvSpPr>
          <p:cNvPr id="19" name="Título 1"/>
          <p:cNvSpPr>
            <a:spLocks noGrp="1"/>
          </p:cNvSpPr>
          <p:nvPr>
            <p:ph type="title" idx="4294967295"/>
          </p:nvPr>
        </p:nvSpPr>
        <p:spPr>
          <a:xfrm>
            <a:off x="1968088" y="240409"/>
            <a:ext cx="7886700" cy="1325563"/>
          </a:xfrm>
        </p:spPr>
        <p:txBody>
          <a:bodyPr vert="horz" lIns="112489" tIns="56245" rIns="112489" bIns="56245" rtlCol="0" anchor="t">
            <a:normAutofit/>
          </a:bodyPr>
          <a:lstStyle/>
          <a:p>
            <a:r>
              <a:rPr lang="es-CL" sz="3200" b="1" dirty="0" smtClean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Redes </a:t>
            </a:r>
            <a:r>
              <a:rPr lang="es-CL" sz="3200" b="1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alimentarias</a:t>
            </a:r>
          </a:p>
        </p:txBody>
      </p:sp>
      <p:pic>
        <p:nvPicPr>
          <p:cNvPr id="20" name="Marcador de contenido 5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1153" y="6637652"/>
            <a:ext cx="1002623" cy="1005045"/>
          </a:xfrm>
        </p:spPr>
      </p:pic>
      <p:pic>
        <p:nvPicPr>
          <p:cNvPr id="21" name="Marcador de contenido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89842" y="6958975"/>
            <a:ext cx="655092" cy="683808"/>
          </a:xfrm>
          <a:prstGeom prst="rect">
            <a:avLst/>
          </a:prstGeom>
        </p:spPr>
      </p:pic>
      <p:pic>
        <p:nvPicPr>
          <p:cNvPr id="22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2"/>
          <a:stretch/>
        </p:blipFill>
        <p:spPr>
          <a:xfrm rot="11048514" flipV="1">
            <a:off x="5293053" y="1799375"/>
            <a:ext cx="575905" cy="479775"/>
          </a:xfrm>
          <a:prstGeom prst="rect">
            <a:avLst/>
          </a:prstGeom>
        </p:spPr>
      </p:pic>
      <p:pic>
        <p:nvPicPr>
          <p:cNvPr id="23" name="Imagen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063" y="1327469"/>
            <a:ext cx="592478" cy="493582"/>
          </a:xfrm>
          <a:prstGeom prst="rect">
            <a:avLst/>
          </a:prstGeom>
        </p:spPr>
      </p:pic>
      <p:pic>
        <p:nvPicPr>
          <p:cNvPr id="24" name="Imagen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7554" y="1658934"/>
            <a:ext cx="592478" cy="493582"/>
          </a:xfrm>
          <a:prstGeom prst="rect">
            <a:avLst/>
          </a:prstGeom>
        </p:spPr>
      </p:pic>
      <p:pic>
        <p:nvPicPr>
          <p:cNvPr id="25" name="Imagen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78" y="5963194"/>
            <a:ext cx="507008" cy="706575"/>
          </a:xfrm>
          <a:prstGeom prst="rect">
            <a:avLst/>
          </a:prstGeom>
        </p:spPr>
      </p:pic>
      <p:pic>
        <p:nvPicPr>
          <p:cNvPr id="26" name="Imagen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02" y="6060421"/>
            <a:ext cx="1290960" cy="9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3"/>
          <a:stretch/>
        </p:blipFill>
        <p:spPr>
          <a:xfrm>
            <a:off x="-10160" y="-130835"/>
            <a:ext cx="11886577" cy="7979761"/>
          </a:xfrm>
          <a:prstGeom prst="rect">
            <a:avLst/>
          </a:prstGeom>
        </p:spPr>
      </p:pic>
      <p:pic>
        <p:nvPicPr>
          <p:cNvPr id="3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9" y="4398517"/>
            <a:ext cx="2203152" cy="2203152"/>
          </a:xfrm>
          <a:prstGeom prst="rect">
            <a:avLst/>
          </a:prstGeom>
        </p:spPr>
      </p:pic>
      <p:grpSp>
        <p:nvGrpSpPr>
          <p:cNvPr id="4" name="Grupo 2"/>
          <p:cNvGrpSpPr/>
          <p:nvPr/>
        </p:nvGrpSpPr>
        <p:grpSpPr>
          <a:xfrm>
            <a:off x="55403" y="4021606"/>
            <a:ext cx="2652450" cy="2836393"/>
            <a:chOff x="6603467" y="3751530"/>
            <a:chExt cx="3003736" cy="3617658"/>
          </a:xfrm>
        </p:grpSpPr>
        <p:pic>
          <p:nvPicPr>
            <p:cNvPr id="5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5312" y="4139302"/>
              <a:ext cx="627638" cy="2981208"/>
            </a:xfrm>
            <a:prstGeom prst="rect">
              <a:avLst/>
            </a:prstGeom>
          </p:spPr>
        </p:pic>
        <p:pic>
          <p:nvPicPr>
            <p:cNvPr id="6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43339">
              <a:off x="6603467" y="4139302"/>
              <a:ext cx="627638" cy="2981208"/>
            </a:xfrm>
            <a:prstGeom prst="rect">
              <a:avLst/>
            </a:prstGeom>
          </p:spPr>
        </p:pic>
        <p:pic>
          <p:nvPicPr>
            <p:cNvPr id="7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92503" y="4106940"/>
              <a:ext cx="627638" cy="2981208"/>
            </a:xfrm>
            <a:prstGeom prst="rect">
              <a:avLst/>
            </a:prstGeom>
          </p:spPr>
        </p:pic>
        <p:pic>
          <p:nvPicPr>
            <p:cNvPr id="8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92897" y="4139302"/>
              <a:ext cx="627638" cy="2981208"/>
            </a:xfrm>
            <a:prstGeom prst="rect">
              <a:avLst/>
            </a:prstGeom>
          </p:spPr>
        </p:pic>
        <p:pic>
          <p:nvPicPr>
            <p:cNvPr id="9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2428" y="4147903"/>
              <a:ext cx="627638" cy="2981208"/>
            </a:xfrm>
            <a:prstGeom prst="rect">
              <a:avLst/>
            </a:prstGeom>
          </p:spPr>
        </p:pic>
        <p:pic>
          <p:nvPicPr>
            <p:cNvPr id="10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6019" y="4179241"/>
              <a:ext cx="627638" cy="2981208"/>
            </a:xfrm>
            <a:prstGeom prst="rect">
              <a:avLst/>
            </a:prstGeom>
          </p:spPr>
        </p:pic>
        <p:pic>
          <p:nvPicPr>
            <p:cNvPr id="11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70862" y="3751530"/>
              <a:ext cx="710165" cy="3373197"/>
            </a:xfrm>
            <a:prstGeom prst="rect">
              <a:avLst/>
            </a:prstGeom>
          </p:spPr>
        </p:pic>
        <p:pic>
          <p:nvPicPr>
            <p:cNvPr id="12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812660" y="4083180"/>
              <a:ext cx="489743" cy="2981208"/>
            </a:xfrm>
            <a:prstGeom prst="rect">
              <a:avLst/>
            </a:prstGeom>
          </p:spPr>
        </p:pic>
        <p:pic>
          <p:nvPicPr>
            <p:cNvPr id="13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7712" y="4291701"/>
              <a:ext cx="627638" cy="2981208"/>
            </a:xfrm>
            <a:prstGeom prst="rect">
              <a:avLst/>
            </a:prstGeom>
          </p:spPr>
        </p:pic>
        <p:pic>
          <p:nvPicPr>
            <p:cNvPr id="14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965060" y="4235580"/>
              <a:ext cx="489743" cy="2981208"/>
            </a:xfrm>
            <a:prstGeom prst="rect">
              <a:avLst/>
            </a:prstGeom>
          </p:spPr>
        </p:pic>
        <p:pic>
          <p:nvPicPr>
            <p:cNvPr id="15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117460" y="4387980"/>
              <a:ext cx="489743" cy="2981208"/>
            </a:xfrm>
            <a:prstGeom prst="rect">
              <a:avLst/>
            </a:prstGeom>
          </p:spPr>
        </p:pic>
        <p:pic>
          <p:nvPicPr>
            <p:cNvPr id="16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558510" y="4387980"/>
              <a:ext cx="489743" cy="2981208"/>
            </a:xfrm>
            <a:prstGeom prst="rect">
              <a:avLst/>
            </a:prstGeom>
          </p:spPr>
        </p:pic>
        <p:pic>
          <p:nvPicPr>
            <p:cNvPr id="17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47583" y="4335941"/>
              <a:ext cx="489743" cy="2981208"/>
            </a:xfrm>
            <a:prstGeom prst="rect">
              <a:avLst/>
            </a:prstGeom>
          </p:spPr>
        </p:pic>
        <p:pic>
          <p:nvPicPr>
            <p:cNvPr id="18" name="Marcador de contenido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031317" y="4251541"/>
              <a:ext cx="489743" cy="2981208"/>
            </a:xfrm>
            <a:prstGeom prst="rect">
              <a:avLst/>
            </a:prstGeom>
          </p:spPr>
        </p:pic>
      </p:grpSp>
      <p:sp>
        <p:nvSpPr>
          <p:cNvPr id="19" name="Título 1"/>
          <p:cNvSpPr>
            <a:spLocks noGrp="1"/>
          </p:cNvSpPr>
          <p:nvPr>
            <p:ph type="title" idx="4294967295"/>
          </p:nvPr>
        </p:nvSpPr>
        <p:spPr>
          <a:xfrm>
            <a:off x="1968088" y="240409"/>
            <a:ext cx="7886700" cy="1325563"/>
          </a:xfrm>
        </p:spPr>
        <p:txBody>
          <a:bodyPr vert="horz" lIns="112489" tIns="56245" rIns="112489" bIns="56245" rtlCol="0" anchor="t">
            <a:normAutofit/>
          </a:bodyPr>
          <a:lstStyle/>
          <a:p>
            <a:r>
              <a:rPr lang="es-CL" sz="3200" b="1" dirty="0" smtClean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Redes </a:t>
            </a:r>
            <a:r>
              <a:rPr lang="es-CL" sz="3200" b="1" dirty="0">
                <a:solidFill>
                  <a:srgbClr val="094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alimentarias</a:t>
            </a:r>
          </a:p>
        </p:txBody>
      </p:sp>
      <p:pic>
        <p:nvPicPr>
          <p:cNvPr id="20" name="Marcador de contenido 5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1153" y="6637652"/>
            <a:ext cx="1002623" cy="1005045"/>
          </a:xfrm>
        </p:spPr>
      </p:pic>
      <p:pic>
        <p:nvPicPr>
          <p:cNvPr id="21" name="Marcador de contenido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89842" y="6958975"/>
            <a:ext cx="655092" cy="683808"/>
          </a:xfrm>
          <a:prstGeom prst="rect">
            <a:avLst/>
          </a:prstGeom>
        </p:spPr>
      </p:pic>
      <p:pic>
        <p:nvPicPr>
          <p:cNvPr id="22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2"/>
          <a:stretch/>
        </p:blipFill>
        <p:spPr>
          <a:xfrm rot="11048514" flipV="1">
            <a:off x="5293053" y="1799375"/>
            <a:ext cx="575905" cy="479775"/>
          </a:xfrm>
          <a:prstGeom prst="rect">
            <a:avLst/>
          </a:prstGeom>
        </p:spPr>
      </p:pic>
      <p:pic>
        <p:nvPicPr>
          <p:cNvPr id="23" name="Imagen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063" y="1327469"/>
            <a:ext cx="592478" cy="493582"/>
          </a:xfrm>
          <a:prstGeom prst="rect">
            <a:avLst/>
          </a:prstGeom>
        </p:spPr>
      </p:pic>
      <p:pic>
        <p:nvPicPr>
          <p:cNvPr id="24" name="Imagen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585" y="1721246"/>
            <a:ext cx="592478" cy="493582"/>
          </a:xfrm>
          <a:prstGeom prst="rect">
            <a:avLst/>
          </a:prstGeom>
        </p:spPr>
      </p:pic>
      <p:pic>
        <p:nvPicPr>
          <p:cNvPr id="25" name="Imagen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78" y="5963194"/>
            <a:ext cx="507008" cy="706575"/>
          </a:xfrm>
          <a:prstGeom prst="rect">
            <a:avLst/>
          </a:prstGeom>
        </p:spPr>
      </p:pic>
      <p:pic>
        <p:nvPicPr>
          <p:cNvPr id="26" name="Imagen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18" y="5963194"/>
            <a:ext cx="1289881" cy="984499"/>
          </a:xfrm>
          <a:prstGeom prst="rect">
            <a:avLst/>
          </a:prstGeom>
        </p:spPr>
      </p:pic>
      <p:cxnSp>
        <p:nvCxnSpPr>
          <p:cNvPr id="27" name="Conector recto de flecha 11"/>
          <p:cNvCxnSpPr/>
          <p:nvPr/>
        </p:nvCxnSpPr>
        <p:spPr>
          <a:xfrm flipH="1" flipV="1">
            <a:off x="5162550" y="2299322"/>
            <a:ext cx="678301" cy="399892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rma libre 19"/>
          <p:cNvSpPr/>
          <p:nvPr/>
        </p:nvSpPr>
        <p:spPr>
          <a:xfrm>
            <a:off x="2066603" y="5963194"/>
            <a:ext cx="5634677" cy="1075077"/>
          </a:xfrm>
          <a:custGeom>
            <a:avLst/>
            <a:gdLst>
              <a:gd name="connsiteX0" fmla="*/ 0 w 3781425"/>
              <a:gd name="connsiteY0" fmla="*/ 0 h 740020"/>
              <a:gd name="connsiteX1" fmla="*/ 2771775 w 3781425"/>
              <a:gd name="connsiteY1" fmla="*/ 733425 h 740020"/>
              <a:gd name="connsiteX2" fmla="*/ 3781425 w 3781425"/>
              <a:gd name="connsiteY2" fmla="*/ 381000 h 740020"/>
              <a:gd name="connsiteX3" fmla="*/ 3781425 w 3781425"/>
              <a:gd name="connsiteY3" fmla="*/ 381000 h 74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1425" h="740020">
                <a:moveTo>
                  <a:pt x="0" y="0"/>
                </a:moveTo>
                <a:cubicBezTo>
                  <a:pt x="1070769" y="334962"/>
                  <a:pt x="2141538" y="669925"/>
                  <a:pt x="2771775" y="733425"/>
                </a:cubicBezTo>
                <a:cubicBezTo>
                  <a:pt x="3402012" y="796925"/>
                  <a:pt x="3781425" y="381000"/>
                  <a:pt x="3781425" y="381000"/>
                </a:cubicBezTo>
                <a:lnTo>
                  <a:pt x="3781425" y="38100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  <a:tailEnd type="triangle"/>
          </a:ln>
          <a:effectLst>
            <a:outerShdw blurRad="38100" dist="38100" dir="5400000" algn="t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9" name="Conector recto de flecha 21"/>
          <p:cNvCxnSpPr/>
          <p:nvPr/>
        </p:nvCxnSpPr>
        <p:spPr>
          <a:xfrm>
            <a:off x="6917239" y="7045814"/>
            <a:ext cx="2683961" cy="25506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7"/>
          <p:cNvCxnSpPr/>
          <p:nvPr/>
        </p:nvCxnSpPr>
        <p:spPr>
          <a:xfrm flipH="1" flipV="1">
            <a:off x="8798560" y="6461858"/>
            <a:ext cx="1346110" cy="87601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51"/>
          <p:cNvCxnSpPr/>
          <p:nvPr/>
        </p:nvCxnSpPr>
        <p:spPr>
          <a:xfrm>
            <a:off x="10135637" y="6541239"/>
            <a:ext cx="81751" cy="380158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triangle"/>
          </a:ln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69"/>
          <p:cNvCxnSpPr>
            <a:endCxn id="24" idx="2"/>
          </p:cNvCxnSpPr>
          <p:nvPr/>
        </p:nvCxnSpPr>
        <p:spPr>
          <a:xfrm flipV="1">
            <a:off x="1530991" y="2214828"/>
            <a:ext cx="3048833" cy="309664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71"/>
          <p:cNvCxnSpPr/>
          <p:nvPr/>
        </p:nvCxnSpPr>
        <p:spPr>
          <a:xfrm flipH="1" flipV="1">
            <a:off x="5724352" y="2299322"/>
            <a:ext cx="2276750" cy="3729539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8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1190</Words>
  <Application>Microsoft Office PowerPoint</Application>
  <PresentationFormat>Personalizado</PresentationFormat>
  <Paragraphs>205</Paragraphs>
  <Slides>15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Presentación de PowerPoint</vt:lpstr>
      <vt:lpstr>Presentación de PowerPoint</vt:lpstr>
      <vt:lpstr>En Chile existen diversas especies nativas</vt:lpstr>
      <vt:lpstr>Estos animales viven en diversos hábitats</vt:lpstr>
      <vt:lpstr>Estos animales viven en diversos hábitats</vt:lpstr>
      <vt:lpstr>Presentación de PowerPoint</vt:lpstr>
      <vt:lpstr>Los animales tienen diferentes dietas alimenticias </vt:lpstr>
      <vt:lpstr>Redes alimentarias</vt:lpstr>
      <vt:lpstr>Redes alimentarias</vt:lpstr>
      <vt:lpstr>Presentación de PowerPoint</vt:lpstr>
      <vt:lpstr>Presentación de PowerPoint</vt:lpstr>
      <vt:lpstr>Estado de conservación de las especies clasificadas</vt:lpstr>
      <vt:lpstr>Algunas especies en peligro crítico</vt:lpstr>
      <vt:lpstr>Presentación de PowerPoint</vt:lpstr>
      <vt:lpstr>Presentación de PowerPoint</vt:lpstr>
    </vt:vector>
  </TitlesOfParts>
  <Company>mma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Armedari</dc:creator>
  <cp:lastModifiedBy>Barbara Juliane Von Igel Grisar</cp:lastModifiedBy>
  <cp:revision>83</cp:revision>
  <dcterms:created xsi:type="dcterms:W3CDTF">2018-04-25T12:41:41Z</dcterms:created>
  <dcterms:modified xsi:type="dcterms:W3CDTF">2019-07-03T15:14:45Z</dcterms:modified>
</cp:coreProperties>
</file>