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0" r:id="rId2"/>
    <p:sldId id="264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62" r:id="rId11"/>
  </p:sldIdLst>
  <p:sldSz cx="11877675" cy="7808913"/>
  <p:notesSz cx="6858000" cy="9144000"/>
  <p:defaultTextStyle>
    <a:defPPr>
      <a:defRPr lang="es-ES"/>
    </a:defPPr>
    <a:lvl1pPr marL="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2447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24895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87342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4979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12237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74685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37132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9958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60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2C4C8C"/>
    <a:srgbClr val="094EA5"/>
    <a:srgbClr val="37A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4"/>
    <p:restoredTop sz="94674"/>
  </p:normalViewPr>
  <p:slideViewPr>
    <p:cSldViewPr snapToGrid="0" snapToObjects="1">
      <p:cViewPr varScale="1">
        <p:scale>
          <a:sx n="94" d="100"/>
          <a:sy n="94" d="100"/>
        </p:scale>
        <p:origin x="-1416" y="-96"/>
      </p:cViewPr>
      <p:guideLst>
        <p:guide orient="horz" pos="2460"/>
        <p:guide pos="37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63627-5BFA-D64E-92D2-99AB8D58C263}" type="datetimeFigureOut">
              <a:rPr lang="es-ES" smtClean="0"/>
              <a:t>09/07/2019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685800"/>
            <a:ext cx="5213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7EFC-73DA-FC46-9DC5-DFE7598580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80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 smtClean="0"/>
              <a:t>En la lámina vemos a una 1.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Vaquita del desierto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(insecto); 2.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Chinchilla (mamífero);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Picaflor de Arica (ave) y 4. Sapo de la frontera (anfibio)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preguntamos a los niños: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¿Conocen los nombres de estos animales? ¿Dónde viven?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Vaquita del desierto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(insecto): vive en la II región de Antofagasta, sector de Paposo.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Chinchilla (mamífero):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 entre la 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XV región de Arica y Parinacota y la III</a:t>
            </a:r>
            <a:r>
              <a:rPr lang="es-CL" dirty="0" smtClean="0"/>
              <a:t> región de Atacama;</a:t>
            </a:r>
            <a:r>
              <a:rPr lang="es-CL" baseline="0" dirty="0" smtClean="0"/>
              <a:t> en el desierto y Cordillera de los Andes.</a:t>
            </a:r>
            <a:endParaRPr lang="it-IT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Picaflor de Arica (ave):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 entre la XV región de Arica y Parinacota y la I región de Tarapacá.</a:t>
            </a:r>
            <a:endParaRPr lang="it-IT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Sapo de la frontera (anfibio):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 en la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región de Antofagasta.</a:t>
            </a:r>
            <a:endParaRPr lang="it-IT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Puedes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 más información sobre estas especies en estos links:</a:t>
            </a:r>
            <a:endParaRPr lang="es-CL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Vaquita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desierto: </a:t>
            </a:r>
            <a:r>
              <a:rPr lang="es-CL" sz="1200" b="0" i="0" u="sng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http://especies.mma.gob.cl/CNMWeb/Web/WebCiudadana/ficha_indepen.aspx?EspecieId=1825&amp;Version=1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Chinchilla de cola corta: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http://especies.mma.gob.cl/CNMWeb/Web/WebCiudadana/ficha_indepen.aspx?EspecieId=2736&amp;Version=1</a:t>
            </a:r>
            <a:endParaRPr lang="es-CL" sz="1200" b="0" i="0" u="sng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Picaflor de Arica: </a:t>
            </a:r>
            <a:r>
              <a:rPr lang="es-CL" sz="1200" b="0" i="0" u="sng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http://especies.mma.gob.cl/CNMWeb/Web/WebCiudadana/ficha_indepen.aspx?EspecieId=6&amp;Version=1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Sapo de la frontera: </a:t>
            </a:r>
            <a:r>
              <a:rPr lang="es-CL" sz="1200" b="0" i="0" u="sng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http://especies.mma.gob.cl/CNMWeb/Web/WebCiudadana/ficha_indepen.aspx?EspecieId=663&amp;Version=1</a:t>
            </a:r>
            <a:r>
              <a:rPr lang="it-IT" u="sng" dirty="0" smtClean="0"/>
              <a:t/>
            </a:r>
            <a:br>
              <a:rPr lang="it-IT" u="sng" dirty="0" smtClean="0"/>
            </a:br>
            <a:endParaRPr lang="it-IT" u="sng" dirty="0" smtClean="0"/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57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hablamos de </a:t>
            </a:r>
            <a:r>
              <a:rPr lang="es-C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biodiversidad,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referimos la variedad de seres vivos</a:t>
            </a:r>
            <a:r>
              <a:rPr lang="es-C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Acá observamos la biodiversidad de Chile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dos especies de insectos; 2 especies de aves; 2 especies de anfibios; 1 mamífero y 1 reptil.</a:t>
            </a:r>
          </a:p>
          <a:p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especies que vemos en esta lámina son:</a:t>
            </a:r>
          </a:p>
          <a:p>
            <a:pPr marL="228600" indent="-228600" rtl="0">
              <a:buAutoNum type="arabicPeriod"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Abejorro nativo</a:t>
            </a:r>
          </a:p>
          <a:p>
            <a:pPr marL="228600" indent="-228600" rtl="0">
              <a:buAutoNum type="arabicPeriod"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Vaquita del desierto</a:t>
            </a:r>
            <a:endParaRPr lang="es-CL" b="0" dirty="0" smtClean="0">
              <a:effectLst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Matuasto </a:t>
            </a: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CL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Chinquilla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cola corta</a:t>
            </a:r>
          </a:p>
          <a:p>
            <a:pPr rtl="0"/>
            <a:r>
              <a:rPr lang="es-CL" b="0" dirty="0" smtClean="0">
                <a:effectLst/>
              </a:rPr>
              <a:t>5. Picaflor</a:t>
            </a:r>
            <a:r>
              <a:rPr lang="es-CL" b="0" baseline="0" dirty="0" smtClean="0">
                <a:effectLst/>
              </a:rPr>
              <a:t> de Arica</a:t>
            </a:r>
            <a:endParaRPr lang="es-CL" b="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Zarapito boreal</a:t>
            </a:r>
            <a:endParaRPr lang="es-CL" b="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Rana chilena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Sapo de la frontera</a:t>
            </a:r>
            <a:endParaRPr lang="es-CL" b="0" dirty="0" smtClean="0">
              <a:effectLst/>
            </a:endParaRPr>
          </a:p>
          <a:p>
            <a:r>
              <a:rPr lang="es-CL" dirty="0" smtClean="0"/>
              <a:t/>
            </a:r>
            <a:br>
              <a:rPr lang="es-CL" dirty="0" smtClean="0"/>
            </a:br>
            <a:endParaRPr lang="es-CL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5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CL" dirty="0" smtClean="0"/>
              <a:t>Vemos a la Chinchilla; el picaflor de Arica; la</a:t>
            </a:r>
            <a:r>
              <a:rPr lang="es-CL" baseline="0" dirty="0" smtClean="0"/>
              <a:t> 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aquita del desierto y el sapo de la frontera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</a:t>
            </a:r>
            <a:r>
              <a:rPr lang="es-CL" baseline="0" dirty="0" smtClean="0"/>
              <a:t>n su hábitat.</a:t>
            </a:r>
          </a:p>
          <a:p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 hábitat los provee de alimento y refugio. ¿Podemos ver dónde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viven?</a:t>
            </a:r>
          </a:p>
          <a:p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a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mbiente les provee protección ante vientos, predadores y lluvias.</a:t>
            </a:r>
            <a:endParaRPr lang="es-CL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991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¿De qué se alimentan estos animales? Algunos comen otros animales, otros vegetación y otros, de todo un poco.</a:t>
            </a:r>
            <a:endParaRPr lang="es-CL" b="0" dirty="0" smtClean="0">
              <a:effectLst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picaflor de Arica se alimenta de néctar de flores que están en su hábitat, el desierto. Algunos animales se alimentan exclusivamente de una especie (animal o vegetal). Entonces, ¿qué pasaría si ese alimento deja de estar disponible? (introducción al concepto de extinción) </a:t>
            </a:r>
            <a:endParaRPr lang="es-CL" b="0" dirty="0" smtClean="0">
              <a:effectLst/>
            </a:endParaRP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79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 smtClean="0"/>
              <a:t>El humano interviene</a:t>
            </a:r>
            <a:r>
              <a:rPr lang="es-CL" baseline="0" dirty="0" smtClean="0"/>
              <a:t> los ecosistemas para satisfacer sus necesidades, las cuales crecen junto con la población.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En la lámina se muestran actividades que intervienen el ecosistema: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aseline="0" dirty="0" smtClean="0"/>
              <a:t>Tala de bosques (silvicultura)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aseline="0" dirty="0" smtClean="0"/>
              <a:t>Agricultura (cambio en el uso del suelo)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aseline="0" dirty="0" smtClean="0"/>
              <a:t>Actividades industriales (cambio en el uso del suelo y aporte de contaminantes)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baseline="0" dirty="0" smtClean="0"/>
              <a:t>¿Qué otras actividades humanas intervienen ecosistemas?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aseline="0" dirty="0" smtClean="0"/>
              <a:t>Pesca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aseline="0" dirty="0" smtClean="0"/>
              <a:t>Minería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aseline="0" dirty="0" smtClean="0"/>
              <a:t>Las ciudades, carreteras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530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masa de agua de la laguna Matanzas ha disminuido a la mitad entre los años 2007 y 2014 producto de: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agricultura y ganadería que se lleva a cabo en los alrededores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Disminución de precipitaciones producto del cambio climático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rtl="0">
              <a:buFont typeface="Arial" panose="020B0604020202020204" pitchFamily="34" charset="0"/>
              <a:buNone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 condición ha afectado la población de ranas, poniendo en riesgo su existencia en ese ecosistema.</a:t>
            </a:r>
          </a:p>
          <a:p>
            <a:pPr rtl="0"/>
            <a:endParaRPr lang="es-CL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s-C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obtenida de: https://www.researchgate.net/publication/270286614https://www.researchgate.net/publication/270286614</a:t>
            </a:r>
            <a:endParaRPr lang="es-CL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80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A181D5BC-81EE-6E4B-9746-B5E123D0B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754" y="654058"/>
            <a:ext cx="3714296" cy="18217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6F851BF-6E86-BD42-92D3-85FBCBE70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7" y="6019005"/>
            <a:ext cx="10500949" cy="14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2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0"/>
            <a:ext cx="11877674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541318"/>
            <a:ext cx="10689908" cy="1301486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9" name="Picture 13" descr="Complemento-Logo-Gobierno-160x14px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8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4130" y="1745880"/>
            <a:ext cx="9496261" cy="5153522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="" xmlns:a16="http://schemas.microsoft.com/office/drawing/2014/main" id="{30139E54-FC09-4241-8709-F1A2E59B79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4876511" y="0"/>
            <a:ext cx="7001164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4672" y="312718"/>
            <a:ext cx="6219120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0" name="Marcador de texto 2"/>
          <p:cNvSpPr>
            <a:spLocks noGrp="1"/>
          </p:cNvSpPr>
          <p:nvPr>
            <p:ph idx="13"/>
          </p:nvPr>
        </p:nvSpPr>
        <p:spPr>
          <a:xfrm>
            <a:off x="4876511" y="1680955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2" name="Picture 13" descr="Complemento-Logo-Gobierno-160x14px.png">
            <a:extLst>
              <a:ext uri="{FF2B5EF4-FFF2-40B4-BE49-F238E27FC236}">
                <a16:creationId xmlns="" xmlns:a16="http://schemas.microsoft.com/office/drawing/2014/main" id="{D3226FFE-A244-4348-966B-0A5EA85632B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4672" y="312718"/>
            <a:ext cx="6219120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C4C8C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1" name="Marcador de texto 2"/>
          <p:cNvSpPr>
            <a:spLocks noGrp="1"/>
          </p:cNvSpPr>
          <p:nvPr>
            <p:ph idx="13" hasCustomPrompt="1"/>
          </p:nvPr>
        </p:nvSpPr>
        <p:spPr>
          <a:xfrm>
            <a:off x="5064672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="" xmlns:a16="http://schemas.microsoft.com/office/drawing/2014/main" id="{1D286AF7-DF92-8B4D-A1BD-CB1D7C012F9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6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299087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9" name="Rectángulo 8"/>
          <p:cNvSpPr/>
          <p:nvPr userDrawn="1"/>
        </p:nvSpPr>
        <p:spPr>
          <a:xfrm>
            <a:off x="0" y="0"/>
            <a:ext cx="7150125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6415627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2" name="Marcador de texto 2"/>
          <p:cNvSpPr>
            <a:spLocks noGrp="1"/>
          </p:cNvSpPr>
          <p:nvPr>
            <p:ph idx="13" hasCustomPrompt="1"/>
          </p:nvPr>
        </p:nvSpPr>
        <p:spPr>
          <a:xfrm>
            <a:off x="593884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1" name="Picture 13" descr="Complemento-Logo-Gobierno-160x14px.png">
            <a:extLst>
              <a:ext uri="{FF2B5EF4-FFF2-40B4-BE49-F238E27FC236}">
                <a16:creationId xmlns="" xmlns:a16="http://schemas.microsoft.com/office/drawing/2014/main" id="{617B6BDB-BBDA-E747-840E-B9A44E1CF39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6415627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C4C8C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299087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2" name="Marcador de texto 2"/>
          <p:cNvSpPr>
            <a:spLocks noGrp="1"/>
          </p:cNvSpPr>
          <p:nvPr>
            <p:ph idx="13" hasCustomPrompt="1"/>
          </p:nvPr>
        </p:nvSpPr>
        <p:spPr>
          <a:xfrm>
            <a:off x="593884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="" xmlns:a16="http://schemas.microsoft.com/office/drawing/2014/main" id="{76D8A428-9296-3043-A65D-443D153AF1A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9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0"/>
            <a:ext cx="12188825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10689908" cy="1301486"/>
          </a:xfr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884" y="1826373"/>
            <a:ext cx="5248036" cy="728470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562447" indent="0">
              <a:buNone/>
              <a:defRPr sz="2500" b="1"/>
            </a:lvl2pPr>
            <a:lvl3pPr marL="1124895" indent="0">
              <a:buNone/>
              <a:defRPr sz="2200" b="1"/>
            </a:lvl3pPr>
            <a:lvl4pPr marL="1687342" indent="0">
              <a:buNone/>
              <a:defRPr sz="2000" b="1"/>
            </a:lvl4pPr>
            <a:lvl5pPr marL="2249790" indent="0">
              <a:buNone/>
              <a:defRPr sz="2000" b="1"/>
            </a:lvl5pPr>
            <a:lvl6pPr marL="2812237" indent="0">
              <a:buNone/>
              <a:defRPr sz="2000" b="1"/>
            </a:lvl6pPr>
            <a:lvl7pPr marL="3374685" indent="0">
              <a:buNone/>
              <a:defRPr sz="2000" b="1"/>
            </a:lvl7pPr>
            <a:lvl8pPr marL="3937132" indent="0">
              <a:buNone/>
              <a:defRPr sz="2000" b="1"/>
            </a:lvl8pPr>
            <a:lvl9pPr marL="4499580" indent="0">
              <a:buNone/>
              <a:defRPr sz="20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884" y="2554843"/>
            <a:ext cx="5248036" cy="4499164"/>
          </a:xfrm>
        </p:spPr>
        <p:txBody>
          <a:bodyPr/>
          <a:lstStyle>
            <a:lvl1pPr>
              <a:defRPr sz="24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3695" y="1826373"/>
            <a:ext cx="5250097" cy="728470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562447" indent="0">
              <a:buNone/>
              <a:defRPr sz="2500" b="1"/>
            </a:lvl2pPr>
            <a:lvl3pPr marL="1124895" indent="0">
              <a:buNone/>
              <a:defRPr sz="2200" b="1"/>
            </a:lvl3pPr>
            <a:lvl4pPr marL="1687342" indent="0">
              <a:buNone/>
              <a:defRPr sz="2000" b="1"/>
            </a:lvl4pPr>
            <a:lvl5pPr marL="2249790" indent="0">
              <a:buNone/>
              <a:defRPr sz="2000" b="1"/>
            </a:lvl5pPr>
            <a:lvl6pPr marL="2812237" indent="0">
              <a:buNone/>
              <a:defRPr sz="2000" b="1"/>
            </a:lvl6pPr>
            <a:lvl7pPr marL="3374685" indent="0">
              <a:buNone/>
              <a:defRPr sz="2000" b="1"/>
            </a:lvl7pPr>
            <a:lvl8pPr marL="3937132" indent="0">
              <a:buNone/>
              <a:defRPr sz="2000" b="1"/>
            </a:lvl8pPr>
            <a:lvl9pPr marL="4499580" indent="0">
              <a:buNone/>
              <a:defRPr sz="20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3695" y="2554843"/>
            <a:ext cx="5250097" cy="4499164"/>
          </a:xfrm>
        </p:spPr>
        <p:txBody>
          <a:bodyPr/>
          <a:lstStyle>
            <a:lvl1pPr>
              <a:defRPr sz="24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3" name="Picture 13" descr="Complemento-Logo-Gobierno-160x14px.png">
            <a:extLst>
              <a:ext uri="{FF2B5EF4-FFF2-40B4-BE49-F238E27FC236}">
                <a16:creationId xmlns="" xmlns:a16="http://schemas.microsoft.com/office/drawing/2014/main" id="{3ED249E3-869E-9E48-A5B2-B8A254DA23B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8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713809D-2C2B-A541-8A7E-852773934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7" y="6019005"/>
            <a:ext cx="10500949" cy="14295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FFD2B72-AD50-9842-AE2D-B46EC298C0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013" y="2771775"/>
            <a:ext cx="3714296" cy="18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10689908" cy="1301486"/>
          </a:xfrm>
          <a:prstGeom prst="rect">
            <a:avLst/>
          </a:prstGeom>
        </p:spPr>
        <p:txBody>
          <a:bodyPr vert="horz" lIns="112489" tIns="56245" rIns="112489" bIns="56245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884" y="1822080"/>
            <a:ext cx="10689908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884" y="7237706"/>
            <a:ext cx="2771458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48D0-D386-F140-BC0A-DE1CABA4CDC7}" type="datetimeFigureOut">
              <a:rPr lang="es-ES" smtClean="0"/>
              <a:t>09/07/2019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206" y="7237706"/>
            <a:ext cx="3761264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2334" y="7237706"/>
            <a:ext cx="2771458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7854-5512-0348-BDBD-01B9F377EA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6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63" r:id="rId5"/>
    <p:sldLayoutId id="2147483662" r:id="rId6"/>
    <p:sldLayoutId id="2147483664" r:id="rId7"/>
    <p:sldLayoutId id="2147483653" r:id="rId8"/>
    <p:sldLayoutId id="2147483658" r:id="rId9"/>
  </p:sldLayoutIdLst>
  <p:txStyles>
    <p:titleStyle>
      <a:lvl1pPr algn="ctr" defTabSz="56244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1836" indent="-421836" algn="l" defTabSz="562447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77" indent="-351530" algn="l" defTabSz="56244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06119" indent="-281224" algn="l" defTabSz="562447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68566" indent="-281224" algn="l" defTabSz="562447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1013" indent="-281224" algn="l" defTabSz="562447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93461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908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18356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780803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2447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895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342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79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237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74685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37132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9958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366515" y="3056931"/>
            <a:ext cx="920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 smtClean="0"/>
              <a:t>ME GUSTAN LOS ANIMALES</a:t>
            </a:r>
            <a:endParaRPr lang="es-CL" dirty="0"/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2902934" y="3936246"/>
            <a:ext cx="5844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5pPr marL="0" lvl="4" algn="ctr">
              <a:defRPr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r>
              <a:rPr lang="es-CL" sz="2200" dirty="0"/>
              <a:t>2° básico</a:t>
            </a:r>
          </a:p>
          <a:p>
            <a:r>
              <a:rPr lang="es-CL" sz="2200" dirty="0"/>
              <a:t>Ciencias Naturales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428750" y="5377476"/>
            <a:ext cx="897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4" algn="ctr"/>
            <a:r>
              <a:rPr lang="es-CL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Presentación creada el año 2017 para apoyar la labor de docentes y educadores, y puesta a disposición en el Repositorio de Educación Ambiental del Ministerio del Medio Ambiente.</a:t>
            </a:r>
          </a:p>
          <a:p>
            <a:pPr marL="0" lvl="4" algn="ctr"/>
            <a:r>
              <a:rPr lang="es-MX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Puede ser utilizada y modificada haciendo referencia al Ministerio.</a:t>
            </a:r>
            <a:endParaRPr lang="es-CL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3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33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4294967295"/>
          </p:nvPr>
        </p:nvSpPr>
        <p:spPr>
          <a:xfrm>
            <a:off x="688626" y="1646518"/>
            <a:ext cx="9766014" cy="6024282"/>
          </a:xfrm>
        </p:spPr>
        <p:txBody>
          <a:bodyPr vert="horz" lIns="112489" tIns="56245" rIns="112489" bIns="56245" rtlCol="0">
            <a:noAutofit/>
          </a:bodyPr>
          <a:lstStyle/>
          <a:p>
            <a:pPr marL="0" indent="0">
              <a:buNone/>
            </a:pPr>
            <a:r>
              <a:rPr lang="es-C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Curso: 		</a:t>
            </a:r>
            <a:r>
              <a:rPr lang="es-CL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2° básico</a:t>
            </a:r>
            <a:endParaRPr lang="es-CL" sz="2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Asignatura: 	</a:t>
            </a:r>
            <a:r>
              <a:rPr lang="es-CL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Ciencias Naturales</a:t>
            </a:r>
          </a:p>
          <a:p>
            <a:pPr marL="0" indent="0">
              <a:buNone/>
            </a:pPr>
            <a:endParaRPr lang="es-CL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 de aprendizaje que aborda</a:t>
            </a:r>
            <a:r>
              <a:rPr lang="es-CL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>
              <a:buNone/>
            </a:pPr>
            <a:endParaRPr lang="es-CL" sz="2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CN02 OA </a:t>
            </a:r>
            <a:r>
              <a:rPr lang="es-CL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05: </a:t>
            </a:r>
            <a:r>
              <a:rPr lang="es-C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Observar e identificar algunos animales nativos que se encuentran en peligro de extinción, así como el deterioro de su hábitat, proponiendo medidas para protegerlos</a:t>
            </a:r>
            <a:r>
              <a:rPr lang="es-CL" sz="2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s-CL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CN02 OA </a:t>
            </a:r>
            <a:r>
              <a:rPr lang="es-CL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06: </a:t>
            </a:r>
            <a:r>
              <a:rPr lang="es-C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Identificar y comunicar los efectos de la actividad humana sobre los animales y su hábitat.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98786" y="365760"/>
            <a:ext cx="8164513" cy="681318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Orientación curricular</a:t>
            </a:r>
          </a:p>
        </p:txBody>
      </p:sp>
    </p:spTree>
    <p:extLst>
      <p:ext uri="{BB962C8B-B14F-4D97-AF65-F5344CB8AC3E}">
        <p14:creationId xmlns:p14="http://schemas.microsoft.com/office/powerpoint/2010/main" val="236136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51" y="1614872"/>
            <a:ext cx="4008665" cy="4008665"/>
          </a:xfrm>
          <a:prstGeom prst="rect">
            <a:avLst/>
          </a:prstGeom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01" y="4603390"/>
            <a:ext cx="3460224" cy="3460224"/>
          </a:xfrm>
          <a:prstGeom prst="rect">
            <a:avLst/>
          </a:prstGeom>
        </p:spPr>
      </p:pic>
      <p:pic>
        <p:nvPicPr>
          <p:cNvPr id="13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/>
          <a:stretch/>
        </p:blipFill>
        <p:spPr>
          <a:xfrm>
            <a:off x="1325697" y="4080513"/>
            <a:ext cx="3142432" cy="3647538"/>
          </a:xfrm>
          <a:prstGeom prst="rect">
            <a:avLst/>
          </a:prstGeom>
        </p:spPr>
      </p:pic>
      <p:pic>
        <p:nvPicPr>
          <p:cNvPr id="14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24">
            <a:off x="2883484" y="2103334"/>
            <a:ext cx="2458856" cy="2458856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1828769" y="349951"/>
            <a:ext cx="8164513" cy="1143000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CL" sz="3600" dirty="0" smtClean="0"/>
              <a:t>¡Me </a:t>
            </a:r>
            <a:r>
              <a:rPr lang="es-CL" sz="3600" dirty="0"/>
              <a:t>gustan los </a:t>
            </a:r>
            <a:r>
              <a:rPr lang="es-CL" sz="3600" dirty="0" smtClean="0"/>
              <a:t>animales!</a:t>
            </a:r>
            <a:endParaRPr lang="es-CL" sz="3600" dirty="0"/>
          </a:p>
        </p:txBody>
      </p:sp>
      <p:sp>
        <p:nvSpPr>
          <p:cNvPr id="16" name="Elipse 2"/>
          <p:cNvSpPr/>
          <p:nvPr/>
        </p:nvSpPr>
        <p:spPr>
          <a:xfrm>
            <a:off x="2705723" y="2577038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7" name="Elipse 5"/>
          <p:cNvSpPr/>
          <p:nvPr/>
        </p:nvSpPr>
        <p:spPr>
          <a:xfrm>
            <a:off x="6864666" y="3899680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8" name="Elipse 6"/>
          <p:cNvSpPr/>
          <p:nvPr/>
        </p:nvSpPr>
        <p:spPr>
          <a:xfrm>
            <a:off x="2460116" y="4977278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9" name="Elipse 7"/>
          <p:cNvSpPr/>
          <p:nvPr/>
        </p:nvSpPr>
        <p:spPr>
          <a:xfrm>
            <a:off x="8245044" y="6690018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111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57" y="5438101"/>
            <a:ext cx="1666714" cy="1666714"/>
          </a:xfrm>
          <a:prstGeom prst="rect">
            <a:avLst/>
          </a:prstGeom>
        </p:spPr>
      </p:pic>
      <p:pic>
        <p:nvPicPr>
          <p:cNvPr id="4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227">
            <a:off x="5727948" y="5470405"/>
            <a:ext cx="2155426" cy="2155426"/>
          </a:xfrm>
          <a:prstGeom prst="rect">
            <a:avLst/>
          </a:prstGeom>
        </p:spPr>
      </p:pic>
      <p:pic>
        <p:nvPicPr>
          <p:cNvPr id="5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71" y="5144839"/>
            <a:ext cx="1959976" cy="1959976"/>
          </a:xfrm>
          <a:prstGeom prst="rect">
            <a:avLst/>
          </a:prstGeom>
        </p:spPr>
      </p:pic>
      <p:pic>
        <p:nvPicPr>
          <p:cNvPr id="6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88" y="3611185"/>
            <a:ext cx="3725664" cy="3725664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776">
            <a:off x="1282139" y="2525539"/>
            <a:ext cx="1672396" cy="1672396"/>
          </a:xfrm>
          <a:prstGeom prst="rect">
            <a:avLst/>
          </a:prstGeom>
        </p:spPr>
      </p:pic>
      <p:pic>
        <p:nvPicPr>
          <p:cNvPr id="8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48">
            <a:off x="3734731" y="2684837"/>
            <a:ext cx="1321247" cy="1321247"/>
          </a:xfrm>
          <a:prstGeom prst="rect">
            <a:avLst/>
          </a:prstGeom>
        </p:spPr>
      </p:pic>
      <p:pic>
        <p:nvPicPr>
          <p:cNvPr id="9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21" y="1900824"/>
            <a:ext cx="3906496" cy="3906496"/>
          </a:xfrm>
          <a:prstGeom prst="rect">
            <a:avLst/>
          </a:prstGeom>
        </p:spPr>
      </p:pic>
      <p:sp>
        <p:nvSpPr>
          <p:cNvPr id="10" name="Elipse 6"/>
          <p:cNvSpPr/>
          <p:nvPr/>
        </p:nvSpPr>
        <p:spPr>
          <a:xfrm>
            <a:off x="6576227" y="3286534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</a:t>
            </a:r>
          </a:p>
        </p:txBody>
      </p:sp>
      <p:sp>
        <p:nvSpPr>
          <p:cNvPr id="11" name="Elipse 11"/>
          <p:cNvSpPr/>
          <p:nvPr/>
        </p:nvSpPr>
        <p:spPr>
          <a:xfrm>
            <a:off x="7499523" y="6888887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7</a:t>
            </a:r>
          </a:p>
        </p:txBody>
      </p:sp>
      <p:sp>
        <p:nvSpPr>
          <p:cNvPr id="12" name="Elipse 12"/>
          <p:cNvSpPr/>
          <p:nvPr/>
        </p:nvSpPr>
        <p:spPr>
          <a:xfrm>
            <a:off x="8701611" y="5585537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8</a:t>
            </a:r>
          </a:p>
        </p:txBody>
      </p:sp>
      <p:pic>
        <p:nvPicPr>
          <p:cNvPr id="13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63" y="1839926"/>
            <a:ext cx="2154025" cy="2154025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00056" y="244452"/>
            <a:ext cx="10542264" cy="1143000"/>
          </a:xfrm>
          <a:prstGeom prst="rect">
            <a:avLst/>
          </a:prstGeom>
        </p:spPr>
        <p:txBody>
          <a:bodyPr vert="horz" lIns="112489" tIns="56245" rIns="112489" bIns="56245" rtlCol="0" anchor="t">
            <a:normAutofit fontScale="92500"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Me gustan ¡todos los animales!… ¡y son variados!  eso se llama biodiversidad de especies de animales</a:t>
            </a:r>
          </a:p>
        </p:txBody>
      </p:sp>
      <p:sp>
        <p:nvSpPr>
          <p:cNvPr id="15" name="Elipse 4"/>
          <p:cNvSpPr/>
          <p:nvPr/>
        </p:nvSpPr>
        <p:spPr>
          <a:xfrm>
            <a:off x="2623093" y="2742379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</a:t>
            </a:r>
          </a:p>
        </p:txBody>
      </p:sp>
      <p:sp>
        <p:nvSpPr>
          <p:cNvPr id="16" name="Elipse 5"/>
          <p:cNvSpPr/>
          <p:nvPr/>
        </p:nvSpPr>
        <p:spPr>
          <a:xfrm>
            <a:off x="4919468" y="3267514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2</a:t>
            </a:r>
          </a:p>
        </p:txBody>
      </p:sp>
      <p:sp>
        <p:nvSpPr>
          <p:cNvPr id="17" name="Elipse 7"/>
          <p:cNvSpPr/>
          <p:nvPr/>
        </p:nvSpPr>
        <p:spPr>
          <a:xfrm>
            <a:off x="9274683" y="2123228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4</a:t>
            </a:r>
          </a:p>
        </p:txBody>
      </p:sp>
      <p:sp>
        <p:nvSpPr>
          <p:cNvPr id="18" name="Elipse 8"/>
          <p:cNvSpPr/>
          <p:nvPr/>
        </p:nvSpPr>
        <p:spPr>
          <a:xfrm>
            <a:off x="1926610" y="5766370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5</a:t>
            </a:r>
          </a:p>
        </p:txBody>
      </p:sp>
      <p:sp>
        <p:nvSpPr>
          <p:cNvPr id="19" name="Elipse 9"/>
          <p:cNvSpPr/>
          <p:nvPr/>
        </p:nvSpPr>
        <p:spPr>
          <a:xfrm>
            <a:off x="3781521" y="5474017"/>
            <a:ext cx="368489" cy="361666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111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55930" y="365461"/>
            <a:ext cx="11156950" cy="1144242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Los animales necesitan su ambiente para protegerse</a:t>
            </a: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75" y="4226498"/>
            <a:ext cx="3457575" cy="3069810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149" y="1707515"/>
            <a:ext cx="4325676" cy="30146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912" y="1419284"/>
            <a:ext cx="3868476" cy="34885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400" y="4891055"/>
            <a:ext cx="4471988" cy="240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12816" y="365760"/>
            <a:ext cx="10946064" cy="1143000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Los animales también se alimentan de su entorno</a:t>
            </a: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9" r="20047"/>
          <a:stretch/>
        </p:blipFill>
        <p:spPr>
          <a:xfrm>
            <a:off x="676976" y="1488513"/>
            <a:ext cx="4026569" cy="32441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2" t="43562" r="25438" b="19951"/>
          <a:stretch/>
        </p:blipFill>
        <p:spPr>
          <a:xfrm flipH="1">
            <a:off x="4572000" y="3110565"/>
            <a:ext cx="5120640" cy="25022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7930" t="9992" r="15781" b="9231"/>
          <a:stretch/>
        </p:blipFill>
        <p:spPr>
          <a:xfrm>
            <a:off x="773228" y="5103530"/>
            <a:ext cx="4475748" cy="2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1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96376" y="176292"/>
            <a:ext cx="10293543" cy="1329492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El humano interviene estos entornos generando un impacto negativo en el ecosistema</a:t>
            </a: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22" b="49745"/>
          <a:stretch/>
        </p:blipFill>
        <p:spPr>
          <a:xfrm>
            <a:off x="627060" y="3174754"/>
            <a:ext cx="3337873" cy="2492343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5" r="49904"/>
          <a:stretch/>
        </p:blipFill>
        <p:spPr>
          <a:xfrm>
            <a:off x="4188927" y="3231697"/>
            <a:ext cx="3312588" cy="2492343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b="50000"/>
          <a:stretch/>
        </p:blipFill>
        <p:spPr>
          <a:xfrm>
            <a:off x="7845495" y="3195521"/>
            <a:ext cx="3261501" cy="24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568960" y="160020"/>
            <a:ext cx="10440169" cy="1143000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Sin alimento o protección algunos animales y plantas se encuentran en peligro de extinción </a:t>
            </a:r>
          </a:p>
        </p:txBody>
      </p:sp>
      <p:pic>
        <p:nvPicPr>
          <p:cNvPr id="4" name="Picture 4" descr="C:\Users\Motro\AppData\Local\Temp\x10sctmp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32" y="5780436"/>
            <a:ext cx="4419600" cy="16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19" y="3328171"/>
            <a:ext cx="4343400" cy="1978870"/>
          </a:xfrm>
          <a:prstGeom prst="rect">
            <a:avLst/>
          </a:prstGeom>
        </p:spPr>
      </p:pic>
      <p:pic>
        <p:nvPicPr>
          <p:cNvPr id="6" name="Imagen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1626748"/>
            <a:ext cx="2626409" cy="2626409"/>
          </a:xfrm>
          <a:prstGeom prst="rect">
            <a:avLst/>
          </a:prstGeom>
        </p:spPr>
      </p:pic>
      <p:pic>
        <p:nvPicPr>
          <p:cNvPr id="7" name="Imagen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843" y="2052767"/>
            <a:ext cx="966291" cy="5308600"/>
          </a:xfrm>
          <a:prstGeom prst="rect">
            <a:avLst/>
          </a:prstGeom>
        </p:spPr>
      </p:pic>
      <p:sp>
        <p:nvSpPr>
          <p:cNvPr id="8" name="CuadroTexto 53"/>
          <p:cNvSpPr txBox="1"/>
          <p:nvPr/>
        </p:nvSpPr>
        <p:spPr>
          <a:xfrm>
            <a:off x="3225819" y="2125394"/>
            <a:ext cx="5864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Verdana"/>
                <a:ea typeface="ヒラギノ角ゴ Pro W3" charset="-128"/>
                <a:cs typeface="Verdana"/>
              </a:rPr>
              <a:t>El caso de la Rana Chilena en laguna Matanzas</a:t>
            </a:r>
            <a:r>
              <a:rPr lang="es-ES" dirty="0" smtClean="0">
                <a:solidFill>
                  <a:schemeClr val="tx2"/>
                </a:solidFill>
                <a:latin typeface="Verdana"/>
                <a:ea typeface="ヒラギノ角ゴ Pro W3" charset="-128"/>
                <a:cs typeface="Verdana"/>
              </a:rPr>
              <a:t>, Región </a:t>
            </a:r>
            <a:r>
              <a:rPr lang="es-ES" dirty="0">
                <a:solidFill>
                  <a:schemeClr val="tx2"/>
                </a:solidFill>
                <a:latin typeface="Verdana"/>
                <a:ea typeface="ヒラギノ角ゴ Pro W3" charset="-128"/>
                <a:cs typeface="Verdana"/>
              </a:rPr>
              <a:t>de Valparaíso</a:t>
            </a:r>
            <a:endParaRPr lang="es-CL" dirty="0">
              <a:solidFill>
                <a:schemeClr val="tx2"/>
              </a:solidFill>
              <a:latin typeface="Verdana"/>
              <a:ea typeface="ヒラギノ角ゴ Pro W3" charset="-128"/>
              <a:cs typeface="Verdana"/>
            </a:endParaRPr>
          </a:p>
        </p:txBody>
      </p:sp>
      <p:sp>
        <p:nvSpPr>
          <p:cNvPr id="9" name="Flecha derecha 54"/>
          <p:cNvSpPr/>
          <p:nvPr/>
        </p:nvSpPr>
        <p:spPr>
          <a:xfrm rot="2258417">
            <a:off x="5254454" y="5444347"/>
            <a:ext cx="286128" cy="23853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19" y="3328171"/>
            <a:ext cx="4343400" cy="1978870"/>
          </a:xfrm>
          <a:prstGeom prst="rect">
            <a:avLst/>
          </a:prstGeom>
        </p:spPr>
      </p:pic>
      <p:pic>
        <p:nvPicPr>
          <p:cNvPr id="11" name="Imagen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19" y="3328171"/>
            <a:ext cx="4343400" cy="1978870"/>
          </a:xfrm>
          <a:prstGeom prst="rect">
            <a:avLst/>
          </a:prstGeom>
        </p:spPr>
      </p:pic>
      <p:pic>
        <p:nvPicPr>
          <p:cNvPr id="12" name="Imagen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19" y="3328171"/>
            <a:ext cx="4343400" cy="1978870"/>
          </a:xfrm>
          <a:prstGeom prst="rect">
            <a:avLst/>
          </a:prstGeom>
        </p:spPr>
      </p:pic>
      <p:cxnSp>
        <p:nvCxnSpPr>
          <p:cNvPr id="13" name="Conector recto de flecha 49"/>
          <p:cNvCxnSpPr/>
          <p:nvPr/>
        </p:nvCxnSpPr>
        <p:spPr>
          <a:xfrm flipH="1" flipV="1">
            <a:off x="7466501" y="4521200"/>
            <a:ext cx="1698589" cy="15000"/>
          </a:xfrm>
          <a:prstGeom prst="straightConnector1">
            <a:avLst/>
          </a:prstGeom>
          <a:ln w="44450">
            <a:solidFill>
              <a:srgbClr val="C00000"/>
            </a:solidFill>
            <a:headEnd type="oval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1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60374" y="197145"/>
            <a:ext cx="8258810" cy="1474873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lvl1pPr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 smtClean="0"/>
              <a:t>La </a:t>
            </a:r>
            <a:r>
              <a:rPr lang="es-CL" dirty="0"/>
              <a:t>biodiversidad es importante</a:t>
            </a:r>
            <a:br>
              <a:rPr lang="es-CL" dirty="0"/>
            </a:br>
            <a:r>
              <a:rPr lang="es-CL" dirty="0"/>
              <a:t>¡Todos nos necesitamos</a:t>
            </a:r>
            <a:r>
              <a:rPr lang="es-CL" dirty="0" smtClean="0"/>
              <a:t>!</a:t>
            </a:r>
            <a:endParaRPr lang="es-CL" dirty="0"/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9884">
            <a:off x="7776426" y="1988422"/>
            <a:ext cx="1541661" cy="15416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8427">
            <a:off x="2991651" y="2103304"/>
            <a:ext cx="1791763" cy="1791763"/>
          </a:xfrm>
          <a:prstGeom prst="rect">
            <a:avLst/>
          </a:prstGeom>
        </p:spPr>
      </p:pic>
      <p:pic>
        <p:nvPicPr>
          <p:cNvPr id="12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2814110"/>
            <a:ext cx="3811147" cy="3811147"/>
          </a:xfrm>
          <a:prstGeom prst="rect">
            <a:avLst/>
          </a:prstGeom>
        </p:spPr>
      </p:pic>
      <p:pic>
        <p:nvPicPr>
          <p:cNvPr id="13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779" y="2101195"/>
            <a:ext cx="3239177" cy="3239177"/>
          </a:xfrm>
          <a:prstGeom prst="rect">
            <a:avLst/>
          </a:prstGeom>
        </p:spPr>
      </p:pic>
      <p:pic>
        <p:nvPicPr>
          <p:cNvPr id="14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83" y="3646464"/>
            <a:ext cx="3387817" cy="3387817"/>
          </a:xfrm>
          <a:prstGeom prst="rect">
            <a:avLst/>
          </a:prstGeom>
        </p:spPr>
      </p:pic>
      <p:pic>
        <p:nvPicPr>
          <p:cNvPr id="15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9494" y="4445364"/>
            <a:ext cx="3377218" cy="3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17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677</Words>
  <Application>Microsoft Office PowerPoint</Application>
  <PresentationFormat>Personalizado</PresentationFormat>
  <Paragraphs>89</Paragraphs>
  <Slides>10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Armedari</dc:creator>
  <cp:lastModifiedBy>Barbara Juliane Von Igel Grisar</cp:lastModifiedBy>
  <cp:revision>76</cp:revision>
  <dcterms:created xsi:type="dcterms:W3CDTF">2018-04-25T12:41:41Z</dcterms:created>
  <dcterms:modified xsi:type="dcterms:W3CDTF">2019-07-09T18:51:00Z</dcterms:modified>
</cp:coreProperties>
</file>