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70" r:id="rId2"/>
    <p:sldId id="289" r:id="rId3"/>
    <p:sldId id="298" r:id="rId4"/>
    <p:sldId id="291" r:id="rId5"/>
    <p:sldId id="292" r:id="rId6"/>
    <p:sldId id="293" r:id="rId7"/>
    <p:sldId id="294" r:id="rId8"/>
    <p:sldId id="295" r:id="rId9"/>
    <p:sldId id="296" r:id="rId10"/>
    <p:sldId id="297" r:id="rId11"/>
    <p:sldId id="290" r:id="rId12"/>
    <p:sldId id="299" r:id="rId13"/>
    <p:sldId id="300" r:id="rId14"/>
    <p:sldId id="301" r:id="rId15"/>
    <p:sldId id="302" r:id="rId16"/>
    <p:sldId id="303" r:id="rId17"/>
    <p:sldId id="304" r:id="rId18"/>
    <p:sldId id="262" r:id="rId19"/>
  </p:sldIdLst>
  <p:sldSz cx="11877675" cy="7808913"/>
  <p:notesSz cx="6858000" cy="9144000"/>
  <p:defaultTextStyle>
    <a:defPPr>
      <a:defRPr lang="es-ES"/>
    </a:defPPr>
    <a:lvl1pPr marL="0" algn="l" defTabSz="562447" rtl="0" eaLnBrk="1" latinLnBrk="0" hangingPunct="1">
      <a:defRPr sz="2200" kern="1200">
        <a:solidFill>
          <a:schemeClr val="tx1"/>
        </a:solidFill>
        <a:latin typeface="+mn-lt"/>
        <a:ea typeface="+mn-ea"/>
        <a:cs typeface="+mn-cs"/>
      </a:defRPr>
    </a:lvl1pPr>
    <a:lvl2pPr marL="562447" algn="l" defTabSz="562447" rtl="0" eaLnBrk="1" latinLnBrk="0" hangingPunct="1">
      <a:defRPr sz="2200" kern="1200">
        <a:solidFill>
          <a:schemeClr val="tx1"/>
        </a:solidFill>
        <a:latin typeface="+mn-lt"/>
        <a:ea typeface="+mn-ea"/>
        <a:cs typeface="+mn-cs"/>
      </a:defRPr>
    </a:lvl2pPr>
    <a:lvl3pPr marL="1124895" algn="l" defTabSz="562447" rtl="0" eaLnBrk="1" latinLnBrk="0" hangingPunct="1">
      <a:defRPr sz="2200" kern="1200">
        <a:solidFill>
          <a:schemeClr val="tx1"/>
        </a:solidFill>
        <a:latin typeface="+mn-lt"/>
        <a:ea typeface="+mn-ea"/>
        <a:cs typeface="+mn-cs"/>
      </a:defRPr>
    </a:lvl3pPr>
    <a:lvl4pPr marL="1687342" algn="l" defTabSz="562447" rtl="0" eaLnBrk="1" latinLnBrk="0" hangingPunct="1">
      <a:defRPr sz="2200" kern="1200">
        <a:solidFill>
          <a:schemeClr val="tx1"/>
        </a:solidFill>
        <a:latin typeface="+mn-lt"/>
        <a:ea typeface="+mn-ea"/>
        <a:cs typeface="+mn-cs"/>
      </a:defRPr>
    </a:lvl4pPr>
    <a:lvl5pPr marL="2249790" algn="l" defTabSz="562447" rtl="0" eaLnBrk="1" latinLnBrk="0" hangingPunct="1">
      <a:defRPr sz="2200" kern="1200">
        <a:solidFill>
          <a:schemeClr val="tx1"/>
        </a:solidFill>
        <a:latin typeface="+mn-lt"/>
        <a:ea typeface="+mn-ea"/>
        <a:cs typeface="+mn-cs"/>
      </a:defRPr>
    </a:lvl5pPr>
    <a:lvl6pPr marL="2812237" algn="l" defTabSz="562447" rtl="0" eaLnBrk="1" latinLnBrk="0" hangingPunct="1">
      <a:defRPr sz="2200" kern="1200">
        <a:solidFill>
          <a:schemeClr val="tx1"/>
        </a:solidFill>
        <a:latin typeface="+mn-lt"/>
        <a:ea typeface="+mn-ea"/>
        <a:cs typeface="+mn-cs"/>
      </a:defRPr>
    </a:lvl6pPr>
    <a:lvl7pPr marL="3374685" algn="l" defTabSz="562447" rtl="0" eaLnBrk="1" latinLnBrk="0" hangingPunct="1">
      <a:defRPr sz="2200" kern="1200">
        <a:solidFill>
          <a:schemeClr val="tx1"/>
        </a:solidFill>
        <a:latin typeface="+mn-lt"/>
        <a:ea typeface="+mn-ea"/>
        <a:cs typeface="+mn-cs"/>
      </a:defRPr>
    </a:lvl7pPr>
    <a:lvl8pPr marL="3937132" algn="l" defTabSz="562447" rtl="0" eaLnBrk="1" latinLnBrk="0" hangingPunct="1">
      <a:defRPr sz="2200" kern="1200">
        <a:solidFill>
          <a:schemeClr val="tx1"/>
        </a:solidFill>
        <a:latin typeface="+mn-lt"/>
        <a:ea typeface="+mn-ea"/>
        <a:cs typeface="+mn-cs"/>
      </a:defRPr>
    </a:lvl8pPr>
    <a:lvl9pPr marL="4499580" algn="l" defTabSz="562447"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460">
          <p15:clr>
            <a:srgbClr val="A4A3A4"/>
          </p15:clr>
        </p15:guide>
        <p15:guide id="2" pos="37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2C4C8C"/>
    <a:srgbClr val="094EA5"/>
    <a:srgbClr val="37AD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44"/>
    <p:restoredTop sz="89486" autoAdjust="0"/>
  </p:normalViewPr>
  <p:slideViewPr>
    <p:cSldViewPr snapToGrid="0" snapToObjects="1">
      <p:cViewPr varScale="1">
        <p:scale>
          <a:sx n="88" d="100"/>
          <a:sy n="88" d="100"/>
        </p:scale>
        <p:origin x="-1650" y="-114"/>
      </p:cViewPr>
      <p:guideLst>
        <p:guide orient="horz" pos="2460"/>
        <p:guide pos="374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663627-5BFA-D64E-92D2-99AB8D58C263}" type="datetimeFigureOut">
              <a:rPr lang="es-ES" smtClean="0"/>
              <a:t>03/07/2019</a:t>
            </a:fld>
            <a:endParaRPr lang="es-ES"/>
          </a:p>
        </p:txBody>
      </p:sp>
      <p:sp>
        <p:nvSpPr>
          <p:cNvPr id="4" name="Marcador de imagen de diapositiva 3"/>
          <p:cNvSpPr>
            <a:spLocks noGrp="1" noRot="1" noChangeAspect="1"/>
          </p:cNvSpPr>
          <p:nvPr>
            <p:ph type="sldImg" idx="2"/>
          </p:nvPr>
        </p:nvSpPr>
        <p:spPr>
          <a:xfrm>
            <a:off x="822325" y="685800"/>
            <a:ext cx="521335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A17EFC-73DA-FC46-9DC5-DFE759858065}" type="slidenum">
              <a:rPr lang="es-ES" smtClean="0"/>
              <a:t>‹Nº›</a:t>
            </a:fld>
            <a:endParaRPr lang="es-ES"/>
          </a:p>
        </p:txBody>
      </p:sp>
    </p:spTree>
    <p:extLst>
      <p:ext uri="{BB962C8B-B14F-4D97-AF65-F5344CB8AC3E}">
        <p14:creationId xmlns:p14="http://schemas.microsoft.com/office/powerpoint/2010/main" val="19218072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imeo.com/92692300"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nature.com/articles/s41598-017-09128-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sz="1200" kern="1200" dirty="0" smtClean="0">
                <a:solidFill>
                  <a:schemeClr val="tx1"/>
                </a:solidFill>
                <a:effectLst/>
                <a:latin typeface="+mn-lt"/>
                <a:ea typeface="+mn-ea"/>
                <a:cs typeface="+mn-cs"/>
              </a:rPr>
              <a:t>La imagen nos muestra que todo lo que utilizamos como materias primas es tomado de nuestro alrededor. </a:t>
            </a:r>
          </a:p>
          <a:p>
            <a:r>
              <a:rPr lang="es-ES" sz="1200" kern="1200" dirty="0" smtClean="0">
                <a:solidFill>
                  <a:schemeClr val="tx1"/>
                </a:solidFill>
                <a:effectLst/>
                <a:latin typeface="+mn-lt"/>
                <a:ea typeface="+mn-ea"/>
                <a:cs typeface="+mn-cs"/>
              </a:rPr>
              <a:t>La naturaleza se encarga a través de procesos físicos (cambios de forma) y químicos (cambios a nivel atómico) generar materiales como:</a:t>
            </a:r>
            <a:endParaRPr lang="es-CL" sz="1200" kern="1200" dirty="0" smtClean="0">
              <a:solidFill>
                <a:schemeClr val="tx1"/>
              </a:solidFill>
              <a:effectLst/>
              <a:latin typeface="+mn-lt"/>
              <a:ea typeface="+mn-ea"/>
              <a:cs typeface="+mn-cs"/>
            </a:endParaRPr>
          </a:p>
          <a:p>
            <a:pPr lvl="0"/>
            <a:r>
              <a:rPr lang="es-CL" sz="1200" kern="1200" dirty="0" smtClean="0">
                <a:solidFill>
                  <a:schemeClr val="tx1"/>
                </a:solidFill>
                <a:effectLst/>
                <a:latin typeface="+mn-lt"/>
                <a:ea typeface="+mn-ea"/>
                <a:cs typeface="+mn-cs"/>
              </a:rPr>
              <a:t>- La arena, que se utiliza para fabricar vidrio, concreto y otros tipos de arenas para usos en construcción.</a:t>
            </a:r>
          </a:p>
          <a:p>
            <a:pPr lvl="0"/>
            <a:r>
              <a:rPr lang="es-ES" sz="1200" kern="1200" dirty="0" smtClean="0">
                <a:solidFill>
                  <a:schemeClr val="tx1"/>
                </a:solidFill>
                <a:effectLst/>
                <a:latin typeface="+mn-lt"/>
                <a:ea typeface="+mn-ea"/>
                <a:cs typeface="+mn-cs"/>
              </a:rPr>
              <a:t>- Los minerales obtenidos bajo tierra, como el oro, cobre, silicio, se utilizan para fabricar c</a:t>
            </a:r>
            <a:r>
              <a:rPr lang="es-CL" sz="1200" kern="1200" dirty="0" err="1" smtClean="0">
                <a:solidFill>
                  <a:schemeClr val="tx1"/>
                </a:solidFill>
                <a:effectLst/>
                <a:latin typeface="+mn-lt"/>
                <a:ea typeface="+mn-ea"/>
                <a:cs typeface="+mn-cs"/>
              </a:rPr>
              <a:t>omponentes</a:t>
            </a:r>
            <a:r>
              <a:rPr lang="es-CL" sz="1200" kern="1200" dirty="0" smtClean="0">
                <a:solidFill>
                  <a:schemeClr val="tx1"/>
                </a:solidFill>
                <a:effectLst/>
                <a:latin typeface="+mn-lt"/>
                <a:ea typeface="+mn-ea"/>
                <a:cs typeface="+mn-cs"/>
              </a:rPr>
              <a:t> electrónicos (computadores, celulares, autos). </a:t>
            </a:r>
          </a:p>
          <a:p>
            <a:pPr lvl="0"/>
            <a:r>
              <a:rPr lang="es-CL" sz="1200" kern="1200" dirty="0" smtClean="0">
                <a:solidFill>
                  <a:schemeClr val="tx1"/>
                </a:solidFill>
                <a:effectLst/>
                <a:latin typeface="+mn-lt"/>
                <a:ea typeface="+mn-ea"/>
                <a:cs typeface="+mn-cs"/>
              </a:rPr>
              <a:t>-</a:t>
            </a:r>
            <a:r>
              <a:rPr lang="es-CL" sz="1200" kern="1200" baseline="0" dirty="0" smtClean="0">
                <a:solidFill>
                  <a:schemeClr val="tx1"/>
                </a:solidFill>
                <a:effectLst/>
                <a:latin typeface="+mn-lt"/>
                <a:ea typeface="+mn-ea"/>
                <a:cs typeface="+mn-cs"/>
              </a:rPr>
              <a:t> </a:t>
            </a:r>
            <a:r>
              <a:rPr lang="es-CL" sz="1200" kern="1200" dirty="0" smtClean="0">
                <a:solidFill>
                  <a:schemeClr val="tx1"/>
                </a:solidFill>
                <a:effectLst/>
                <a:latin typeface="+mn-lt"/>
                <a:ea typeface="+mn-ea"/>
                <a:cs typeface="+mn-cs"/>
              </a:rPr>
              <a:t>Las pilas requieren de un metal llamado litio,  entre otros componentes.</a:t>
            </a:r>
          </a:p>
          <a:p>
            <a:pPr lvl="0"/>
            <a:r>
              <a:rPr lang="es-ES" sz="1200" kern="1200" dirty="0" smtClean="0">
                <a:solidFill>
                  <a:schemeClr val="tx1"/>
                </a:solidFill>
                <a:effectLst/>
                <a:latin typeface="+mn-lt"/>
                <a:ea typeface="+mn-ea"/>
                <a:cs typeface="+mn-cs"/>
              </a:rPr>
              <a:t>- El papel, muebles, requieren de los árboles. Por ejemplo, un canasto de mimbre se fabrica utilizando partes de un arbusto.</a:t>
            </a:r>
            <a:endParaRPr lang="es-C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Estos elementos usados como materia prima los podemos agrupar en:</a:t>
            </a:r>
            <a:endParaRPr lang="es-CL"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a.- Renovables, como los árboles. Si un árbol se tala para fabricar papel por ejemplo, es posible plantar un nuevo árbol que  al cabo de los años será semejante al árbol anterior.</a:t>
            </a:r>
            <a:endParaRPr lang="es-CL"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b.- No renovables, como un mineral. Si se extrae el mineral desde el sub suelo, este no volverá a regenerarse en miles de años.</a:t>
            </a:r>
            <a:endParaRPr lang="es-CL" sz="1200" kern="1200" dirty="0" smtClean="0">
              <a:solidFill>
                <a:schemeClr val="tx1"/>
              </a:solidFill>
              <a:effectLst/>
              <a:latin typeface="+mn-lt"/>
              <a:ea typeface="+mn-ea"/>
              <a:cs typeface="+mn-cs"/>
            </a:endParaRPr>
          </a:p>
          <a:p>
            <a:endParaRPr lang="es-CL" dirty="0"/>
          </a:p>
        </p:txBody>
      </p:sp>
      <p:sp>
        <p:nvSpPr>
          <p:cNvPr id="4" name="3 Marcador de número de diapositiva"/>
          <p:cNvSpPr>
            <a:spLocks noGrp="1"/>
          </p:cNvSpPr>
          <p:nvPr>
            <p:ph type="sldNum" sz="quarter" idx="10"/>
          </p:nvPr>
        </p:nvSpPr>
        <p:spPr/>
        <p:txBody>
          <a:bodyPr/>
          <a:lstStyle/>
          <a:p>
            <a:fld id="{4CA17EFC-73DA-FC46-9DC5-DFE759858065}" type="slidenum">
              <a:rPr lang="es-ES" smtClean="0"/>
              <a:t>3</a:t>
            </a:fld>
            <a:endParaRPr lang="es-ES"/>
          </a:p>
        </p:txBody>
      </p:sp>
    </p:spTree>
    <p:extLst>
      <p:ext uri="{BB962C8B-B14F-4D97-AF65-F5344CB8AC3E}">
        <p14:creationId xmlns:p14="http://schemas.microsoft.com/office/powerpoint/2010/main" val="2791053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L" sz="1200" b="0" i="0" u="none" strike="noStrike" kern="1200" dirty="0" smtClean="0">
                <a:solidFill>
                  <a:schemeClr val="tx1"/>
                </a:solidFill>
                <a:effectLst/>
                <a:latin typeface="+mn-lt"/>
                <a:ea typeface="+mn-ea"/>
                <a:cs typeface="+mn-cs"/>
              </a:rPr>
              <a:t>Se muestran varias maneras de reducir los residuos sólidos urbanos: un niño sacando agua de la llave en vez de comprar agua en botella; reparando el computador y la ropa; llevando su bolsa de género; comprando cosas sin envase plástico.</a:t>
            </a:r>
            <a:endParaRPr lang="es-CL" b="0" dirty="0" smtClean="0">
              <a:effectLst/>
            </a:endParaRPr>
          </a:p>
          <a:p>
            <a:endParaRPr lang="es-CL" dirty="0"/>
          </a:p>
        </p:txBody>
      </p:sp>
      <p:sp>
        <p:nvSpPr>
          <p:cNvPr id="4" name="3 Marcador de número de diapositiva"/>
          <p:cNvSpPr>
            <a:spLocks noGrp="1"/>
          </p:cNvSpPr>
          <p:nvPr>
            <p:ph type="sldNum" sz="quarter" idx="10"/>
          </p:nvPr>
        </p:nvSpPr>
        <p:spPr/>
        <p:txBody>
          <a:bodyPr/>
          <a:lstStyle/>
          <a:p>
            <a:fld id="{4CA17EFC-73DA-FC46-9DC5-DFE759858065}" type="slidenum">
              <a:rPr lang="es-ES" smtClean="0"/>
              <a:t>17</a:t>
            </a:fld>
            <a:endParaRPr lang="es-ES"/>
          </a:p>
        </p:txBody>
      </p:sp>
    </p:spTree>
    <p:extLst>
      <p:ext uri="{BB962C8B-B14F-4D97-AF65-F5344CB8AC3E}">
        <p14:creationId xmlns:p14="http://schemas.microsoft.com/office/powerpoint/2010/main" val="1785557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Ya sabemos que hay elementos en nuestro planeta que no se renuevan.</a:t>
            </a:r>
            <a:endParaRPr lang="es-C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Entonces qué pasaría si </a:t>
            </a:r>
            <a:r>
              <a:rPr lang="es-CL" sz="1200" kern="1200" dirty="0" smtClean="0">
                <a:solidFill>
                  <a:schemeClr val="tx1"/>
                </a:solidFill>
                <a:effectLst/>
                <a:latin typeface="+mn-lt"/>
                <a:ea typeface="+mn-ea"/>
                <a:cs typeface="+mn-cs"/>
              </a:rPr>
              <a:t>agotamos las materias primas necesarias para nuestra vida, ya no tendríamos todos los productos a nuestra disposición:</a:t>
            </a:r>
          </a:p>
          <a:p>
            <a:pPr lvl="0"/>
            <a:r>
              <a:rPr lang="es-CL" sz="1200" kern="1200" dirty="0" smtClean="0">
                <a:solidFill>
                  <a:schemeClr val="tx1"/>
                </a:solidFill>
                <a:effectLst/>
                <a:latin typeface="+mn-lt"/>
                <a:ea typeface="+mn-ea"/>
                <a:cs typeface="+mn-cs"/>
              </a:rPr>
              <a:t>Sin arena, no tendremos más vidrio ni cemento.</a:t>
            </a:r>
          </a:p>
          <a:p>
            <a:pPr lvl="0"/>
            <a:r>
              <a:rPr lang="es-CL" sz="1200" kern="1200" dirty="0" smtClean="0">
                <a:solidFill>
                  <a:schemeClr val="tx1"/>
                </a:solidFill>
                <a:effectLst/>
                <a:latin typeface="+mn-lt"/>
                <a:ea typeface="+mn-ea"/>
                <a:cs typeface="+mn-cs"/>
              </a:rPr>
              <a:t>Sin minerales no tendremos más pilas, como fabricar elementos electrónicos.</a:t>
            </a:r>
          </a:p>
          <a:p>
            <a:r>
              <a:rPr lang="es-CL" sz="1200" kern="1200" dirty="0" smtClean="0">
                <a:solidFill>
                  <a:schemeClr val="tx1"/>
                </a:solidFill>
                <a:effectLst/>
                <a:latin typeface="+mn-lt"/>
                <a:ea typeface="+mn-ea"/>
                <a:cs typeface="+mn-cs"/>
              </a:rPr>
              <a:t>¿Se les ocurren maneras alternativas de obtener esos productos?</a:t>
            </a:r>
          </a:p>
          <a:p>
            <a:r>
              <a:rPr lang="es-ES" sz="1200" kern="1200" dirty="0" smtClean="0">
                <a:solidFill>
                  <a:schemeClr val="tx1"/>
                </a:solidFill>
                <a:effectLst/>
                <a:latin typeface="+mn-lt"/>
                <a:ea typeface="+mn-ea"/>
                <a:cs typeface="+mn-cs"/>
              </a:rPr>
              <a:t>R: +Reciclando</a:t>
            </a:r>
            <a:endParaRPr lang="es-C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¿Se les ocurren maneras de evitar que se acaben esos materiales?</a:t>
            </a:r>
            <a:endParaRPr lang="es-C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R: +Consumiendo productos de manera consciente (¿Realmente lo necesito?)</a:t>
            </a:r>
            <a:endParaRPr lang="es-C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+Intentando reparar las cosas defectuosas</a:t>
            </a:r>
            <a:endParaRPr lang="es-C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+Regalar lo que ya no uso, para que otra persona, que sí lo necesita, le de uso.</a:t>
            </a:r>
            <a:endParaRPr lang="es-CL" sz="1200" kern="1200" dirty="0" smtClean="0">
              <a:solidFill>
                <a:schemeClr val="tx1"/>
              </a:solidFill>
              <a:effectLst/>
              <a:latin typeface="+mn-lt"/>
              <a:ea typeface="+mn-ea"/>
              <a:cs typeface="+mn-cs"/>
            </a:endParaRPr>
          </a:p>
          <a:p>
            <a:r>
              <a:rPr lang="es-CL" sz="1200" b="1" kern="1200" dirty="0" smtClean="0">
                <a:solidFill>
                  <a:schemeClr val="tx1"/>
                </a:solidFill>
                <a:effectLst/>
                <a:latin typeface="+mn-lt"/>
                <a:ea typeface="+mn-ea"/>
                <a:cs typeface="+mn-cs"/>
              </a:rPr>
              <a:t> </a:t>
            </a:r>
            <a:endParaRPr lang="es-CL" sz="1200" kern="1200" dirty="0" smtClean="0">
              <a:solidFill>
                <a:schemeClr val="tx1"/>
              </a:solidFill>
              <a:effectLst/>
              <a:latin typeface="+mn-lt"/>
              <a:ea typeface="+mn-ea"/>
              <a:cs typeface="+mn-cs"/>
            </a:endParaRPr>
          </a:p>
          <a:p>
            <a:endParaRPr lang="es-CL" dirty="0"/>
          </a:p>
        </p:txBody>
      </p:sp>
      <p:sp>
        <p:nvSpPr>
          <p:cNvPr id="4" name="3 Marcador de número de diapositiva"/>
          <p:cNvSpPr>
            <a:spLocks noGrp="1"/>
          </p:cNvSpPr>
          <p:nvPr>
            <p:ph type="sldNum" sz="quarter" idx="10"/>
          </p:nvPr>
        </p:nvSpPr>
        <p:spPr/>
        <p:txBody>
          <a:bodyPr/>
          <a:lstStyle/>
          <a:p>
            <a:fld id="{4CA17EFC-73DA-FC46-9DC5-DFE759858065}" type="slidenum">
              <a:rPr lang="es-ES" smtClean="0"/>
              <a:t>4</a:t>
            </a:fld>
            <a:endParaRPr lang="es-ES"/>
          </a:p>
        </p:txBody>
      </p:sp>
    </p:spTree>
    <p:extLst>
      <p:ext uri="{BB962C8B-B14F-4D97-AF65-F5344CB8AC3E}">
        <p14:creationId xmlns:p14="http://schemas.microsoft.com/office/powerpoint/2010/main" val="3331716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Imaginemos un bosque donde el humano jamás ha entrado (¿Cómo sería?), en ese lugar no existen residuos, todo se reintegra al sistema de forma natural. </a:t>
            </a:r>
            <a:endParaRPr lang="es-C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Si vemos a nuestro alrededor, los seres humanos generamos residuos. A veces estos residuos son tóxicos (como p</a:t>
            </a:r>
            <a:r>
              <a:rPr lang="es-CL" sz="1200" kern="1200" dirty="0" err="1" smtClean="0">
                <a:solidFill>
                  <a:schemeClr val="tx1"/>
                </a:solidFill>
                <a:effectLst/>
                <a:latin typeface="+mn-lt"/>
                <a:ea typeface="+mn-ea"/>
                <a:cs typeface="+mn-cs"/>
              </a:rPr>
              <a:t>or</a:t>
            </a:r>
            <a:r>
              <a:rPr lang="es-CL" sz="1200" kern="1200" dirty="0" smtClean="0">
                <a:solidFill>
                  <a:schemeClr val="tx1"/>
                </a:solidFill>
                <a:effectLst/>
                <a:latin typeface="+mn-lt"/>
                <a:ea typeface="+mn-ea"/>
                <a:cs typeface="+mn-cs"/>
              </a:rPr>
              <a:t> ejemplo las pilas, aceites o los pesticidas) </a:t>
            </a:r>
            <a:r>
              <a:rPr lang="es-ES" sz="1200" kern="1200" dirty="0" smtClean="0">
                <a:solidFill>
                  <a:schemeClr val="tx1"/>
                </a:solidFill>
                <a:effectLst/>
                <a:latin typeface="+mn-lt"/>
                <a:ea typeface="+mn-ea"/>
                <a:cs typeface="+mn-cs"/>
              </a:rPr>
              <a:t>y llegan al agua, contaminándola y llevando toda esa contaminación muy lejos.</a:t>
            </a:r>
            <a:endParaRPr lang="es-CL" sz="1200" kern="1200" dirty="0" smtClean="0">
              <a:solidFill>
                <a:schemeClr val="tx1"/>
              </a:solidFill>
              <a:effectLst/>
              <a:latin typeface="+mn-lt"/>
              <a:ea typeface="+mn-ea"/>
              <a:cs typeface="+mn-cs"/>
            </a:endParaRPr>
          </a:p>
          <a:p>
            <a:r>
              <a:rPr lang="es-CL" sz="1200" kern="1200" dirty="0" smtClean="0">
                <a:solidFill>
                  <a:schemeClr val="tx1"/>
                </a:solidFill>
                <a:effectLst/>
                <a:latin typeface="+mn-lt"/>
                <a:ea typeface="+mn-ea"/>
                <a:cs typeface="+mn-cs"/>
              </a:rPr>
              <a:t>¿Qué significa contaminación?</a:t>
            </a:r>
          </a:p>
          <a:p>
            <a:r>
              <a:rPr lang="es-CL" sz="1200" kern="1200" dirty="0" smtClean="0">
                <a:solidFill>
                  <a:schemeClr val="tx1"/>
                </a:solidFill>
                <a:effectLst/>
                <a:latin typeface="+mn-lt"/>
                <a:ea typeface="+mn-ea"/>
                <a:cs typeface="+mn-cs"/>
              </a:rPr>
              <a:t>¿Qué otros ejemplos conocemos de residuos que contaminen?</a:t>
            </a:r>
          </a:p>
          <a:p>
            <a:r>
              <a:rPr lang="es-CL" sz="1200" kern="1200" dirty="0" smtClean="0">
                <a:solidFill>
                  <a:schemeClr val="tx1"/>
                </a:solidFill>
                <a:effectLst/>
                <a:latin typeface="+mn-lt"/>
                <a:ea typeface="+mn-ea"/>
                <a:cs typeface="+mn-cs"/>
              </a:rPr>
              <a:t>Muchos organismos, que viven inmersos en aguas contaminadas o beben de ella, se intoxican, enferman o mueren.</a:t>
            </a:r>
          </a:p>
          <a:p>
            <a:r>
              <a:rPr lang="es-CL" sz="1200" kern="1200" dirty="0" smtClean="0">
                <a:solidFill>
                  <a:schemeClr val="tx1"/>
                </a:solidFill>
                <a:effectLst/>
                <a:latin typeface="+mn-lt"/>
                <a:ea typeface="+mn-ea"/>
                <a:cs typeface="+mn-cs"/>
              </a:rPr>
              <a:t>¿Qué pasaría si un animal se alimenta de esos organismos que viven en aguas contaminadas?</a:t>
            </a:r>
          </a:p>
          <a:p>
            <a:r>
              <a:rPr lang="es-ES" sz="1200" kern="1200" dirty="0" smtClean="0">
                <a:solidFill>
                  <a:schemeClr val="tx1"/>
                </a:solidFill>
                <a:effectLst/>
                <a:latin typeface="+mn-lt"/>
                <a:ea typeface="+mn-ea"/>
                <a:cs typeface="+mn-cs"/>
              </a:rPr>
              <a:t>R: +Los contaminantes serán incorporados a su sistema, se enfermará y eventualmente morirá.</a:t>
            </a:r>
            <a:endParaRPr lang="es-CL" sz="1200" kern="1200" dirty="0" smtClean="0">
              <a:solidFill>
                <a:schemeClr val="tx1"/>
              </a:solidFill>
              <a:effectLst/>
              <a:latin typeface="+mn-lt"/>
              <a:ea typeface="+mn-ea"/>
              <a:cs typeface="+mn-cs"/>
            </a:endParaRPr>
          </a:p>
          <a:p>
            <a:r>
              <a:rPr lang="es-CL" sz="1200" kern="1200" dirty="0" smtClean="0">
                <a:solidFill>
                  <a:schemeClr val="tx1"/>
                </a:solidFill>
                <a:effectLst/>
                <a:latin typeface="+mn-lt"/>
                <a:ea typeface="+mn-ea"/>
                <a:cs typeface="+mn-cs"/>
              </a:rPr>
              <a:t>En la imagen vemos parte del video “El cantar de la rana Chilena”. Los anfibios son especialmente sensibles a la contaminación del agua. Su croar nos anuncia que el agua está en buenas condiciones.</a:t>
            </a:r>
          </a:p>
          <a:p>
            <a:endParaRPr lang="es-CL" dirty="0"/>
          </a:p>
        </p:txBody>
      </p:sp>
      <p:sp>
        <p:nvSpPr>
          <p:cNvPr id="4" name="3 Marcador de número de diapositiva"/>
          <p:cNvSpPr>
            <a:spLocks noGrp="1"/>
          </p:cNvSpPr>
          <p:nvPr>
            <p:ph type="sldNum" sz="quarter" idx="10"/>
          </p:nvPr>
        </p:nvSpPr>
        <p:spPr/>
        <p:txBody>
          <a:bodyPr/>
          <a:lstStyle/>
          <a:p>
            <a:fld id="{4CA17EFC-73DA-FC46-9DC5-DFE759858065}" type="slidenum">
              <a:rPr lang="es-ES" smtClean="0"/>
              <a:t>5</a:t>
            </a:fld>
            <a:endParaRPr lang="es-ES"/>
          </a:p>
        </p:txBody>
      </p:sp>
    </p:spTree>
    <p:extLst>
      <p:ext uri="{BB962C8B-B14F-4D97-AF65-F5344CB8AC3E}">
        <p14:creationId xmlns:p14="http://schemas.microsoft.com/office/powerpoint/2010/main" val="3657135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rtl="0"/>
            <a:r>
              <a:rPr lang="es-CL" sz="1200" b="0" i="0" u="none" strike="noStrike" kern="1200" dirty="0" smtClean="0">
                <a:solidFill>
                  <a:schemeClr val="tx1"/>
                </a:solidFill>
                <a:effectLst/>
                <a:latin typeface="+mn-lt"/>
                <a:ea typeface="+mn-ea"/>
                <a:cs typeface="+mn-cs"/>
              </a:rPr>
              <a:t>En la imagen vemos un ejemplo de como la naturaleza recicla</a:t>
            </a:r>
            <a:r>
              <a:rPr lang="es-CL" sz="1200" b="0" i="0" u="none" strike="noStrike" kern="1200" baseline="0" dirty="0" smtClean="0">
                <a:solidFill>
                  <a:schemeClr val="tx1"/>
                </a:solidFill>
                <a:effectLst/>
                <a:latin typeface="+mn-lt"/>
                <a:ea typeface="+mn-ea"/>
                <a:cs typeface="+mn-cs"/>
              </a:rPr>
              <a:t> los materiales.</a:t>
            </a:r>
          </a:p>
          <a:p>
            <a:pPr marL="171450" indent="-171450" rtl="0">
              <a:buFont typeface="Arial" panose="020B0604020202020204" pitchFamily="34" charset="0"/>
              <a:buChar char="•"/>
            </a:pPr>
            <a:r>
              <a:rPr lang="es-ES" sz="1200" b="0" i="0" u="none" strike="noStrike" kern="1200" dirty="0" smtClean="0">
                <a:solidFill>
                  <a:schemeClr val="tx1"/>
                </a:solidFill>
                <a:effectLst/>
                <a:latin typeface="+mn-lt"/>
                <a:ea typeface="+mn-ea"/>
                <a:cs typeface="+mn-cs"/>
              </a:rPr>
              <a:t>Las lombrices</a:t>
            </a:r>
            <a:r>
              <a:rPr lang="es-ES" sz="1200" b="0" i="0" u="none" strike="noStrike" kern="1200" baseline="0" dirty="0" smtClean="0">
                <a:solidFill>
                  <a:schemeClr val="tx1"/>
                </a:solidFill>
                <a:effectLst/>
                <a:latin typeface="+mn-lt"/>
                <a:ea typeface="+mn-ea"/>
                <a:cs typeface="+mn-cs"/>
              </a:rPr>
              <a:t> comen los desechos de frutas y vegetales. </a:t>
            </a:r>
          </a:p>
          <a:p>
            <a:pPr marL="171450" indent="-171450" rtl="0">
              <a:buFont typeface="Arial" panose="020B0604020202020204" pitchFamily="34" charset="0"/>
              <a:buChar char="•"/>
            </a:pPr>
            <a:r>
              <a:rPr lang="es-ES" sz="1200" b="0" i="0" u="none" strike="noStrike" kern="1200" baseline="0" dirty="0" smtClean="0">
                <a:solidFill>
                  <a:schemeClr val="tx1"/>
                </a:solidFill>
                <a:effectLst/>
                <a:latin typeface="+mn-lt"/>
                <a:ea typeface="+mn-ea"/>
                <a:cs typeface="+mn-cs"/>
              </a:rPr>
              <a:t>Al interior de su cuerpo esos materiales se hacen más pequeños y se convierten en un fertilizante natural para esa planta que está creciendo. </a:t>
            </a:r>
          </a:p>
          <a:p>
            <a:pPr marL="171450" indent="-171450" rtl="0">
              <a:buFont typeface="Arial" panose="020B0604020202020204" pitchFamily="34" charset="0"/>
              <a:buChar char="•"/>
            </a:pPr>
            <a:r>
              <a:rPr lang="es-ES" sz="1200" b="0" i="0" u="none" strike="noStrike" kern="1200" baseline="0" dirty="0" smtClean="0">
                <a:solidFill>
                  <a:schemeClr val="tx1"/>
                </a:solidFill>
                <a:effectLst/>
                <a:latin typeface="+mn-lt"/>
                <a:ea typeface="+mn-ea"/>
                <a:cs typeface="+mn-cs"/>
              </a:rPr>
              <a:t>Cuando esta planta crezca va a dar frutos, que al ser comidos, volverán a la tierra. Así el ciclo sigue.</a:t>
            </a:r>
            <a:endParaRPr lang="es-CL" sz="1200" b="0" i="0" u="none" strike="noStrike" kern="1200" dirty="0" smtClean="0">
              <a:solidFill>
                <a:schemeClr val="tx1"/>
              </a:solidFill>
              <a:effectLst/>
              <a:latin typeface="+mn-lt"/>
              <a:ea typeface="+mn-ea"/>
              <a:cs typeface="+mn-cs"/>
            </a:endParaRPr>
          </a:p>
          <a:p>
            <a:pPr rtl="0"/>
            <a:endParaRPr lang="es-CL" sz="1200" b="0" i="0" u="none" strike="noStrike" kern="1200" baseline="0" dirty="0" smtClean="0">
              <a:solidFill>
                <a:schemeClr val="tx1"/>
              </a:solidFill>
              <a:effectLst/>
              <a:latin typeface="+mn-lt"/>
              <a:ea typeface="+mn-ea"/>
              <a:cs typeface="+mn-cs"/>
            </a:endParaRPr>
          </a:p>
          <a:p>
            <a:pPr rtl="0"/>
            <a:r>
              <a:rPr lang="es-CL" sz="1200" b="0" i="0" u="none" strike="noStrike" kern="1200" baseline="0" dirty="0" smtClean="0">
                <a:solidFill>
                  <a:schemeClr val="tx1"/>
                </a:solidFill>
                <a:effectLst/>
                <a:latin typeface="+mn-lt"/>
                <a:ea typeface="+mn-ea"/>
                <a:cs typeface="+mn-cs"/>
              </a:rPr>
              <a:t>Podemos preguntar a los niños ¿Qué podemos hacer para que</a:t>
            </a:r>
            <a:r>
              <a:rPr lang="es-CL" sz="1200" b="0" i="0" u="none" strike="noStrike" kern="1200" dirty="0" smtClean="0">
                <a:solidFill>
                  <a:schemeClr val="tx1"/>
                </a:solidFill>
                <a:effectLst/>
                <a:latin typeface="+mn-lt"/>
                <a:ea typeface="+mn-ea"/>
                <a:cs typeface="+mn-cs"/>
              </a:rPr>
              <a:t> los residuos orgánicos puedan volver a la naturaleza?</a:t>
            </a:r>
          </a:p>
          <a:p>
            <a:pPr rtl="0"/>
            <a:r>
              <a:rPr lang="es-ES" sz="1200" b="0" i="0" u="none" strike="noStrike" kern="1200" dirty="0" smtClean="0">
                <a:solidFill>
                  <a:schemeClr val="tx1"/>
                </a:solidFill>
                <a:effectLst/>
                <a:latin typeface="+mn-lt"/>
                <a:ea typeface="+mn-ea"/>
                <a:cs typeface="+mn-cs"/>
              </a:rPr>
              <a:t>R:</a:t>
            </a:r>
            <a:r>
              <a:rPr lang="es-ES" sz="1200" b="0" i="0" u="none" strike="noStrike" kern="1200" baseline="0" dirty="0" smtClean="0">
                <a:solidFill>
                  <a:schemeClr val="tx1"/>
                </a:solidFill>
                <a:effectLst/>
                <a:latin typeface="+mn-lt"/>
                <a:ea typeface="+mn-ea"/>
                <a:cs typeface="+mn-cs"/>
              </a:rPr>
              <a:t> + Teniendo una </a:t>
            </a:r>
            <a:r>
              <a:rPr lang="es-ES" sz="1200" b="0" i="0" u="none" strike="noStrike" kern="1200" baseline="0" dirty="0" err="1" smtClean="0">
                <a:solidFill>
                  <a:schemeClr val="tx1"/>
                </a:solidFill>
                <a:effectLst/>
                <a:latin typeface="+mn-lt"/>
                <a:ea typeface="+mn-ea"/>
                <a:cs typeface="+mn-cs"/>
              </a:rPr>
              <a:t>compostera</a:t>
            </a:r>
            <a:r>
              <a:rPr lang="es-ES" sz="1200" b="0" i="0" u="none" strike="noStrike" kern="1200" baseline="0" dirty="0" smtClean="0">
                <a:solidFill>
                  <a:schemeClr val="tx1"/>
                </a:solidFill>
                <a:effectLst/>
                <a:latin typeface="+mn-lt"/>
                <a:ea typeface="+mn-ea"/>
                <a:cs typeface="+mn-cs"/>
              </a:rPr>
              <a:t> o una lombricera</a:t>
            </a:r>
          </a:p>
          <a:p>
            <a:pPr rtl="0"/>
            <a:endParaRPr lang="es-CL" sz="1200" b="0" i="0" u="none" strike="noStrike" kern="1200" dirty="0" smtClean="0">
              <a:solidFill>
                <a:schemeClr val="tx1"/>
              </a:solidFill>
              <a:effectLst/>
              <a:latin typeface="+mn-lt"/>
              <a:ea typeface="+mn-ea"/>
              <a:cs typeface="+mn-cs"/>
            </a:endParaRPr>
          </a:p>
          <a:p>
            <a:pPr rtl="0"/>
            <a:r>
              <a:rPr lang="es-CL" sz="1200" b="0" i="0" u="none" strike="noStrike" kern="1200" dirty="0" smtClean="0">
                <a:solidFill>
                  <a:schemeClr val="tx1"/>
                </a:solidFill>
                <a:effectLst/>
                <a:latin typeface="+mn-lt"/>
                <a:ea typeface="+mn-ea"/>
                <a:cs typeface="+mn-cs"/>
              </a:rPr>
              <a:t>Es importante que podamos</a:t>
            </a:r>
            <a:r>
              <a:rPr lang="es-CL" sz="1200" b="0" i="0" u="none" strike="noStrike" kern="1200" baseline="0" dirty="0" smtClean="0">
                <a:solidFill>
                  <a:schemeClr val="tx1"/>
                </a:solidFill>
                <a:effectLst/>
                <a:latin typeface="+mn-lt"/>
                <a:ea typeface="+mn-ea"/>
                <a:cs typeface="+mn-cs"/>
              </a:rPr>
              <a:t> diferenciar el concepto de basura y residuos.</a:t>
            </a:r>
          </a:p>
          <a:p>
            <a:pPr rtl="0"/>
            <a:r>
              <a:rPr lang="es-CL" sz="1200" b="0" i="0" u="none" strike="noStrike" kern="1200" baseline="0" dirty="0" smtClean="0">
                <a:solidFill>
                  <a:schemeClr val="tx1"/>
                </a:solidFill>
                <a:effectLst/>
                <a:latin typeface="+mn-lt"/>
                <a:ea typeface="+mn-ea"/>
                <a:cs typeface="+mn-cs"/>
              </a:rPr>
              <a:t>Los residuos son materiales que pueden reintegrarse al ciclo; la basura no.</a:t>
            </a:r>
          </a:p>
          <a:p>
            <a:pPr rtl="0"/>
            <a:r>
              <a:rPr lang="es-CL" sz="1200" b="0" i="0" u="none" strike="noStrike" kern="1200" baseline="0" dirty="0" smtClean="0">
                <a:solidFill>
                  <a:schemeClr val="tx1"/>
                </a:solidFill>
                <a:effectLst/>
                <a:latin typeface="+mn-lt"/>
                <a:ea typeface="+mn-ea"/>
                <a:cs typeface="+mn-cs"/>
              </a:rPr>
              <a:t>Por esto, el material orgánico es un residuo, no basura.</a:t>
            </a:r>
            <a:endParaRPr lang="es-CL" b="0" dirty="0" smtClean="0">
              <a:effectLst/>
            </a:endParaRPr>
          </a:p>
          <a:p>
            <a:r>
              <a:rPr lang="es-CL" dirty="0" smtClean="0"/>
              <a:t/>
            </a:r>
            <a:br>
              <a:rPr lang="es-CL" dirty="0" smtClean="0"/>
            </a:br>
            <a:endParaRPr lang="es-CL" dirty="0" smtClean="0"/>
          </a:p>
          <a:p>
            <a:endParaRPr lang="es-CL" dirty="0"/>
          </a:p>
        </p:txBody>
      </p:sp>
      <p:sp>
        <p:nvSpPr>
          <p:cNvPr id="4" name="3 Marcador de número de diapositiva"/>
          <p:cNvSpPr>
            <a:spLocks noGrp="1"/>
          </p:cNvSpPr>
          <p:nvPr>
            <p:ph type="sldNum" sz="quarter" idx="10"/>
          </p:nvPr>
        </p:nvSpPr>
        <p:spPr/>
        <p:txBody>
          <a:bodyPr/>
          <a:lstStyle/>
          <a:p>
            <a:fld id="{4CA17EFC-73DA-FC46-9DC5-DFE759858065}" type="slidenum">
              <a:rPr lang="es-ES" smtClean="0"/>
              <a:t>6</a:t>
            </a:fld>
            <a:endParaRPr lang="es-ES"/>
          </a:p>
        </p:txBody>
      </p:sp>
    </p:spTree>
    <p:extLst>
      <p:ext uri="{BB962C8B-B14F-4D97-AF65-F5344CB8AC3E}">
        <p14:creationId xmlns:p14="http://schemas.microsoft.com/office/powerpoint/2010/main" val="1444012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sz="1200" kern="1200" dirty="0" smtClean="0">
                <a:solidFill>
                  <a:schemeClr val="tx1"/>
                </a:solidFill>
                <a:effectLst/>
                <a:latin typeface="+mn-lt"/>
                <a:ea typeface="+mn-ea"/>
                <a:cs typeface="+mn-cs"/>
              </a:rPr>
              <a:t>Según el “Informe país: Estado del medio ambiente en Chile” (del año 2016), en el año 2014 se generaron en Chile 45,3 millones de toneladas de residuos, de las cuales 4.9 millones de toneladas son residuos sólidos municipales, y 39.5 millones de toneladas son industriales no peligrosos.</a:t>
            </a:r>
          </a:p>
          <a:p>
            <a:r>
              <a:rPr lang="es-CL" sz="1200" kern="1200" dirty="0" smtClean="0">
                <a:solidFill>
                  <a:schemeClr val="tx1"/>
                </a:solidFill>
                <a:effectLst/>
                <a:latin typeface="+mn-lt"/>
                <a:ea typeface="+mn-ea"/>
                <a:cs typeface="+mn-cs"/>
              </a:rPr>
              <a:t>Dentro de los residuos sólidos municipales, están los residuos que generamos los ciudadanos. Cada uno de nosotros genera 1.1 kilos de residuos diariamente, es decir 396 kilos al año.</a:t>
            </a:r>
          </a:p>
          <a:p>
            <a:r>
              <a:rPr lang="es-CL" sz="1200" kern="1200" dirty="0" smtClean="0">
                <a:solidFill>
                  <a:schemeClr val="tx1"/>
                </a:solidFill>
                <a:effectLst/>
                <a:latin typeface="+mn-lt"/>
                <a:ea typeface="+mn-ea"/>
                <a:cs typeface="+mn-cs"/>
              </a:rPr>
              <a:t>Estos datos no consideran los residuos de la minería.</a:t>
            </a:r>
          </a:p>
          <a:p>
            <a:r>
              <a:rPr lang="es-CL" sz="1200" kern="1200" dirty="0" smtClean="0">
                <a:solidFill>
                  <a:schemeClr val="tx1"/>
                </a:solidFill>
                <a:effectLst/>
                <a:latin typeface="+mn-lt"/>
                <a:ea typeface="+mn-ea"/>
                <a:cs typeface="+mn-cs"/>
              </a:rPr>
              <a:t>Para conversar con los niños y niñas:</a:t>
            </a:r>
          </a:p>
          <a:p>
            <a:r>
              <a:rPr lang="es-CL" sz="1200" kern="1200" dirty="0" smtClean="0">
                <a:solidFill>
                  <a:schemeClr val="tx1"/>
                </a:solidFill>
                <a:effectLst/>
                <a:latin typeface="+mn-lt"/>
                <a:ea typeface="+mn-ea"/>
                <a:cs typeface="+mn-cs"/>
              </a:rPr>
              <a:t/>
            </a:r>
            <a:br>
              <a:rPr lang="es-CL" sz="1200" kern="1200" dirty="0" smtClean="0">
                <a:solidFill>
                  <a:schemeClr val="tx1"/>
                </a:solidFill>
                <a:effectLst/>
                <a:latin typeface="+mn-lt"/>
                <a:ea typeface="+mn-ea"/>
                <a:cs typeface="+mn-cs"/>
              </a:rPr>
            </a:br>
            <a:r>
              <a:rPr lang="es-CL" sz="1200" kern="1200" dirty="0" smtClean="0">
                <a:solidFill>
                  <a:schemeClr val="tx1"/>
                </a:solidFill>
                <a:effectLst/>
                <a:latin typeface="+mn-lt"/>
                <a:ea typeface="+mn-ea"/>
                <a:cs typeface="+mn-cs"/>
              </a:rPr>
              <a:t>¿Qué pasaría si todas las familias tiran sus residuos domiciliarios en la calle fuera de su casa? </a:t>
            </a:r>
          </a:p>
          <a:p>
            <a:r>
              <a:rPr lang="es-ES" sz="1200" kern="1200" dirty="0" smtClean="0">
                <a:solidFill>
                  <a:schemeClr val="tx1"/>
                </a:solidFill>
                <a:effectLst/>
                <a:latin typeface="+mn-lt"/>
                <a:ea typeface="+mn-ea"/>
                <a:cs typeface="+mn-cs"/>
              </a:rPr>
              <a:t>R: + La basura se acumularía en todos lados</a:t>
            </a:r>
            <a:endParaRPr lang="es-CL" sz="1200" kern="1200" dirty="0" smtClean="0">
              <a:solidFill>
                <a:schemeClr val="tx1"/>
              </a:solidFill>
              <a:effectLst/>
              <a:latin typeface="+mn-lt"/>
              <a:ea typeface="+mn-ea"/>
              <a:cs typeface="+mn-cs"/>
            </a:endParaRPr>
          </a:p>
          <a:p>
            <a:r>
              <a:rPr lang="es-CL" sz="1200" kern="1200" dirty="0" smtClean="0">
                <a:solidFill>
                  <a:schemeClr val="tx1"/>
                </a:solidFill>
                <a:effectLst/>
                <a:latin typeface="+mn-lt"/>
                <a:ea typeface="+mn-ea"/>
                <a:cs typeface="+mn-cs"/>
              </a:rPr>
              <a:t>¿Qué sucedería al cabo de una semana con estos residuos?</a:t>
            </a:r>
          </a:p>
          <a:p>
            <a:r>
              <a:rPr lang="es-ES" sz="1200" kern="1200" dirty="0" smtClean="0">
                <a:solidFill>
                  <a:schemeClr val="tx1"/>
                </a:solidFill>
                <a:effectLst/>
                <a:latin typeface="+mn-lt"/>
                <a:ea typeface="+mn-ea"/>
                <a:cs typeface="+mn-cs"/>
              </a:rPr>
              <a:t>R: </a:t>
            </a:r>
            <a:r>
              <a:rPr lang="es-CL" sz="1200" kern="1200" dirty="0" smtClean="0">
                <a:solidFill>
                  <a:schemeClr val="tx1"/>
                </a:solidFill>
                <a:effectLst/>
                <a:latin typeface="+mn-lt"/>
                <a:ea typeface="+mn-ea"/>
                <a:cs typeface="+mn-cs"/>
              </a:rPr>
              <a:t>+ Se generarían olores, llegarían vectores sanitarios, como las moscas.</a:t>
            </a:r>
          </a:p>
          <a:p>
            <a:r>
              <a:rPr lang="es-CL" sz="1200" kern="1200" dirty="0" smtClean="0">
                <a:solidFill>
                  <a:schemeClr val="tx1"/>
                </a:solidFill>
                <a:effectLst/>
                <a:latin typeface="+mn-lt"/>
                <a:ea typeface="+mn-ea"/>
                <a:cs typeface="+mn-cs"/>
              </a:rPr>
              <a:t>¿Dónde llegan los residuos que generamos?</a:t>
            </a:r>
          </a:p>
          <a:p>
            <a:r>
              <a:rPr lang="es-ES" sz="1200" kern="1200" dirty="0" smtClean="0">
                <a:solidFill>
                  <a:schemeClr val="tx1"/>
                </a:solidFill>
                <a:effectLst/>
                <a:latin typeface="+mn-lt"/>
                <a:ea typeface="+mn-ea"/>
                <a:cs typeface="+mn-cs"/>
              </a:rPr>
              <a:t>R: + A los rellenos sanitarios.</a:t>
            </a:r>
          </a:p>
          <a:p>
            <a:r>
              <a:rPr lang="es-ES" sz="1200" kern="1200" dirty="0" smtClean="0">
                <a:solidFill>
                  <a:schemeClr val="tx1"/>
                </a:solidFill>
                <a:effectLst/>
                <a:latin typeface="+mn-lt"/>
                <a:ea typeface="+mn-ea"/>
                <a:cs typeface="+mn-cs"/>
              </a:rPr>
              <a:t>¿Sabías que esto genera un impacto socio ambiental como son los olores, ruidos, el tránsito de camiones, ¿se te ocurre alguno más?</a:t>
            </a:r>
            <a:endParaRPr lang="es-CL" sz="1200" kern="1200" dirty="0" smtClean="0">
              <a:solidFill>
                <a:schemeClr val="tx1"/>
              </a:solidFill>
              <a:effectLst/>
              <a:latin typeface="+mn-lt"/>
              <a:ea typeface="+mn-ea"/>
              <a:cs typeface="+mn-cs"/>
            </a:endParaRPr>
          </a:p>
          <a:p>
            <a:r>
              <a:rPr lang="es-CL" sz="1200" kern="1200" dirty="0" smtClean="0">
                <a:solidFill>
                  <a:schemeClr val="tx1"/>
                </a:solidFill>
                <a:effectLst/>
                <a:latin typeface="+mn-lt"/>
                <a:ea typeface="+mn-ea"/>
                <a:cs typeface="+mn-cs"/>
              </a:rPr>
              <a:t> </a:t>
            </a:r>
          </a:p>
          <a:p>
            <a:endParaRPr lang="es-CL" dirty="0"/>
          </a:p>
        </p:txBody>
      </p:sp>
      <p:sp>
        <p:nvSpPr>
          <p:cNvPr id="4" name="3 Marcador de número de diapositiva"/>
          <p:cNvSpPr>
            <a:spLocks noGrp="1"/>
          </p:cNvSpPr>
          <p:nvPr>
            <p:ph type="sldNum" sz="quarter" idx="10"/>
          </p:nvPr>
        </p:nvSpPr>
        <p:spPr/>
        <p:txBody>
          <a:bodyPr/>
          <a:lstStyle/>
          <a:p>
            <a:fld id="{4CA17EFC-73DA-FC46-9DC5-DFE759858065}" type="slidenum">
              <a:rPr lang="es-ES" smtClean="0"/>
              <a:t>7</a:t>
            </a:fld>
            <a:endParaRPr lang="es-ES"/>
          </a:p>
        </p:txBody>
      </p:sp>
    </p:spTree>
    <p:extLst>
      <p:ext uri="{BB962C8B-B14F-4D97-AF65-F5344CB8AC3E}">
        <p14:creationId xmlns:p14="http://schemas.microsoft.com/office/powerpoint/2010/main" val="2472895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sz="1200" kern="1200" dirty="0" smtClean="0">
                <a:solidFill>
                  <a:schemeClr val="tx1"/>
                </a:solidFill>
                <a:effectLst/>
                <a:latin typeface="+mn-lt"/>
                <a:ea typeface="+mn-ea"/>
                <a:cs typeface="+mn-cs"/>
              </a:rPr>
              <a:t>En la imagen se muestra el giro del pacífico sur, corriente circular (como un remolino), que recorre muchos kilómetros y que arrastra consigo la basura que llega al mar desde el continente, concentrándola </a:t>
            </a:r>
            <a:r>
              <a:rPr lang="es-CL" sz="1200" u="none" kern="1200" dirty="0" smtClean="0">
                <a:solidFill>
                  <a:srgbClr val="FF0000"/>
                </a:solidFill>
                <a:effectLst/>
                <a:latin typeface="+mn-lt"/>
                <a:ea typeface="+mn-ea"/>
                <a:cs typeface="+mn-cs"/>
              </a:rPr>
              <a:t>en</a:t>
            </a:r>
            <a:r>
              <a:rPr lang="es-CL" sz="1200" kern="1200" baseline="0" dirty="0" smtClean="0">
                <a:solidFill>
                  <a:schemeClr val="tx1"/>
                </a:solidFill>
                <a:effectLst/>
                <a:latin typeface="+mn-lt"/>
                <a:ea typeface="+mn-ea"/>
                <a:cs typeface="+mn-cs"/>
              </a:rPr>
              <a:t> </a:t>
            </a:r>
            <a:r>
              <a:rPr lang="es-CL" sz="1200" kern="1200" dirty="0" smtClean="0">
                <a:solidFill>
                  <a:schemeClr val="tx1"/>
                </a:solidFill>
                <a:effectLst/>
                <a:latin typeface="+mn-lt"/>
                <a:ea typeface="+mn-ea"/>
                <a:cs typeface="+mn-cs"/>
              </a:rPr>
              <a:t>el punto central del giro. En este lugar se forman grandes cúmulos de plástico flotante.</a:t>
            </a:r>
          </a:p>
          <a:p>
            <a:r>
              <a:rPr lang="es-ES" sz="1200" kern="1200" dirty="0" smtClean="0">
                <a:solidFill>
                  <a:schemeClr val="tx1"/>
                </a:solidFill>
                <a:effectLst/>
                <a:latin typeface="+mn-lt"/>
                <a:ea typeface="+mn-ea"/>
                <a:cs typeface="+mn-cs"/>
              </a:rPr>
              <a:t>Durante el viaje que recorre el plástico, se va desintegrando producto de la erosión, formando partículas muy pequeñas llamadas </a:t>
            </a:r>
            <a:r>
              <a:rPr lang="es-ES" sz="1200" kern="1200" dirty="0" err="1" smtClean="0">
                <a:solidFill>
                  <a:schemeClr val="tx1"/>
                </a:solidFill>
                <a:effectLst/>
                <a:latin typeface="+mn-lt"/>
                <a:ea typeface="+mn-ea"/>
                <a:cs typeface="+mn-cs"/>
              </a:rPr>
              <a:t>microplásticos</a:t>
            </a:r>
            <a:r>
              <a:rPr lang="es-ES" sz="1200" kern="1200" dirty="0" smtClean="0">
                <a:solidFill>
                  <a:schemeClr val="tx1"/>
                </a:solidFill>
                <a:effectLst/>
                <a:latin typeface="+mn-lt"/>
                <a:ea typeface="+mn-ea"/>
                <a:cs typeface="+mn-cs"/>
              </a:rPr>
              <a:t>. Estos </a:t>
            </a:r>
            <a:r>
              <a:rPr lang="es-ES" sz="1200" kern="1200" dirty="0" err="1" smtClean="0">
                <a:solidFill>
                  <a:schemeClr val="tx1"/>
                </a:solidFill>
                <a:effectLst/>
                <a:latin typeface="+mn-lt"/>
                <a:ea typeface="+mn-ea"/>
                <a:cs typeface="+mn-cs"/>
              </a:rPr>
              <a:t>microplásticos</a:t>
            </a:r>
            <a:r>
              <a:rPr lang="es-ES" sz="1200" kern="1200" dirty="0" smtClean="0">
                <a:solidFill>
                  <a:schemeClr val="tx1"/>
                </a:solidFill>
                <a:effectLst/>
                <a:latin typeface="+mn-lt"/>
                <a:ea typeface="+mn-ea"/>
                <a:cs typeface="+mn-cs"/>
              </a:rPr>
              <a:t> al ser de colores llamativos -como las especies del mar- se confunden, entrando en la cadena alimenticia de los animales marinos. Al ser ingeridos se acumulan en el tracto digestivo y en el largo plazo </a:t>
            </a:r>
            <a:r>
              <a:rPr lang="es-ES" sz="1200" u="none" kern="1200" dirty="0" smtClean="0">
                <a:solidFill>
                  <a:schemeClr val="tx1"/>
                </a:solidFill>
                <a:effectLst/>
                <a:latin typeface="+mn-lt"/>
                <a:ea typeface="+mn-ea"/>
                <a:cs typeface="+mn-cs"/>
              </a:rPr>
              <a:t>pueden causar </a:t>
            </a:r>
            <a:r>
              <a:rPr lang="es-ES" sz="1200" kern="1200" dirty="0" smtClean="0">
                <a:solidFill>
                  <a:schemeClr val="tx1"/>
                </a:solidFill>
                <a:effectLst/>
                <a:latin typeface="+mn-lt"/>
                <a:ea typeface="+mn-ea"/>
                <a:cs typeface="+mn-cs"/>
              </a:rPr>
              <a:t>la muerte.</a:t>
            </a:r>
            <a:endParaRPr lang="es-CL" sz="1200" kern="1200" dirty="0" smtClean="0">
              <a:solidFill>
                <a:schemeClr val="tx1"/>
              </a:solidFill>
              <a:effectLst/>
              <a:latin typeface="+mn-lt"/>
              <a:ea typeface="+mn-ea"/>
              <a:cs typeface="+mn-cs"/>
            </a:endParaRPr>
          </a:p>
          <a:p>
            <a:r>
              <a:rPr lang="es-CL" sz="1200" kern="1200" dirty="0" smtClean="0">
                <a:solidFill>
                  <a:schemeClr val="tx1"/>
                </a:solidFill>
                <a:effectLst/>
                <a:latin typeface="+mn-lt"/>
                <a:ea typeface="+mn-ea"/>
                <a:cs typeface="+mn-cs"/>
              </a:rPr>
              <a:t/>
            </a:r>
            <a:br>
              <a:rPr lang="es-CL" sz="1200" kern="1200" dirty="0" smtClean="0">
                <a:solidFill>
                  <a:schemeClr val="tx1"/>
                </a:solidFill>
                <a:effectLst/>
                <a:latin typeface="+mn-lt"/>
                <a:ea typeface="+mn-ea"/>
                <a:cs typeface="+mn-cs"/>
              </a:rPr>
            </a:br>
            <a:r>
              <a:rPr lang="es-CL" sz="1200" kern="1200" dirty="0" smtClean="0">
                <a:solidFill>
                  <a:schemeClr val="tx1"/>
                </a:solidFill>
                <a:effectLst/>
                <a:latin typeface="+mn-lt"/>
                <a:ea typeface="+mn-ea"/>
                <a:cs typeface="+mn-cs"/>
              </a:rPr>
              <a:t>Referencia </a:t>
            </a:r>
          </a:p>
          <a:p>
            <a:r>
              <a:rPr lang="es-CL" sz="1200" kern="1200" dirty="0" smtClean="0">
                <a:solidFill>
                  <a:schemeClr val="tx1"/>
                </a:solidFill>
                <a:effectLst/>
                <a:latin typeface="+mn-lt"/>
                <a:ea typeface="+mn-ea"/>
                <a:cs typeface="+mn-cs"/>
              </a:rPr>
              <a:t>Documental “Viaje del plástico” </a:t>
            </a:r>
            <a:r>
              <a:rPr lang="es-CL" sz="1200" u="sng" kern="1200" dirty="0" smtClean="0">
                <a:solidFill>
                  <a:schemeClr val="tx1"/>
                </a:solidFill>
                <a:effectLst/>
                <a:latin typeface="+mn-lt"/>
                <a:ea typeface="+mn-ea"/>
                <a:cs typeface="+mn-cs"/>
                <a:hlinkClick r:id="rId3"/>
              </a:rPr>
              <a:t>https://vimeo.com/92692300</a:t>
            </a:r>
            <a:r>
              <a:rPr lang="es-CL" sz="1200" kern="1200" dirty="0" smtClean="0">
                <a:solidFill>
                  <a:schemeClr val="tx1"/>
                </a:solidFill>
                <a:effectLst/>
                <a:latin typeface="+mn-lt"/>
                <a:ea typeface="+mn-ea"/>
                <a:cs typeface="+mn-cs"/>
              </a:rPr>
              <a:t> </a:t>
            </a:r>
          </a:p>
          <a:p>
            <a:r>
              <a:rPr lang="es-CL" sz="1200" kern="1200" dirty="0" smtClean="0">
                <a:solidFill>
                  <a:schemeClr val="tx1"/>
                </a:solidFill>
                <a:effectLst/>
                <a:latin typeface="+mn-lt"/>
                <a:ea typeface="+mn-ea"/>
                <a:cs typeface="+mn-cs"/>
              </a:rPr>
              <a:t>Documento: MUESTREO NACIONAL DE MICROPLÁSTICOS EN LAS PLAYAS DE CHILE http://www.cientificosdelabasura.cl/archivo/documento/documento/37/2011%20-%20Informe%201er%20Muestreo%20Nacional%20de%20Microplasticos.pdf</a:t>
            </a:r>
          </a:p>
          <a:p>
            <a:endParaRPr lang="es-CL" sz="1200" kern="1200" dirty="0" smtClean="0">
              <a:solidFill>
                <a:schemeClr val="tx1"/>
              </a:solidFill>
              <a:effectLst/>
              <a:latin typeface="+mn-lt"/>
              <a:ea typeface="+mn-ea"/>
              <a:cs typeface="+mn-cs"/>
            </a:endParaRPr>
          </a:p>
          <a:p>
            <a:r>
              <a:rPr lang="es-CL" sz="1200" kern="1200" dirty="0" smtClean="0">
                <a:solidFill>
                  <a:schemeClr val="tx1"/>
                </a:solidFill>
                <a:effectLst/>
                <a:latin typeface="+mn-lt"/>
                <a:ea typeface="+mn-ea"/>
                <a:cs typeface="+mn-cs"/>
              </a:rPr>
              <a:t>Para discutir con los niños:</a:t>
            </a:r>
          </a:p>
          <a:p>
            <a:r>
              <a:rPr lang="es-CL" sz="1200" kern="1200" dirty="0" smtClean="0">
                <a:solidFill>
                  <a:schemeClr val="tx1"/>
                </a:solidFill>
                <a:effectLst/>
                <a:latin typeface="+mn-lt"/>
                <a:ea typeface="+mn-ea"/>
                <a:cs typeface="+mn-cs"/>
              </a:rPr>
              <a:t>¿Qué diferencia hay entre disponer correctamente (rellenos sanitarios) o disponerlos incorrectamente? ¿Qué sucederá con esos residuos?</a:t>
            </a:r>
          </a:p>
          <a:p>
            <a:r>
              <a:rPr lang="es-CL" sz="1200" kern="1200" dirty="0" smtClean="0">
                <a:solidFill>
                  <a:schemeClr val="tx1"/>
                </a:solidFill>
                <a:effectLst/>
                <a:latin typeface="+mn-lt"/>
                <a:ea typeface="+mn-ea"/>
                <a:cs typeface="+mn-cs"/>
              </a:rPr>
              <a:t>¿Qué son los </a:t>
            </a:r>
            <a:r>
              <a:rPr lang="es-CL" sz="1200" kern="1200" dirty="0" err="1" smtClean="0">
                <a:solidFill>
                  <a:schemeClr val="tx1"/>
                </a:solidFill>
                <a:effectLst/>
                <a:latin typeface="+mn-lt"/>
                <a:ea typeface="+mn-ea"/>
                <a:cs typeface="+mn-cs"/>
              </a:rPr>
              <a:t>microplásticos</a:t>
            </a:r>
            <a:r>
              <a:rPr lang="es-CL" sz="1200" kern="1200" dirty="0" smtClean="0">
                <a:solidFill>
                  <a:schemeClr val="tx1"/>
                </a:solidFill>
                <a:effectLst/>
                <a:latin typeface="+mn-lt"/>
                <a:ea typeface="+mn-ea"/>
                <a:cs typeface="+mn-cs"/>
              </a:rPr>
              <a:t> y por qué terminan concentrados en grandes islas de plástico en ciertos lugares del océano?</a:t>
            </a:r>
          </a:p>
          <a:p>
            <a:r>
              <a:rPr lang="es-CL" sz="1200" kern="1200" dirty="0" smtClean="0">
                <a:solidFill>
                  <a:schemeClr val="tx1"/>
                </a:solidFill>
                <a:effectLst/>
                <a:latin typeface="+mn-lt"/>
                <a:ea typeface="+mn-ea"/>
                <a:cs typeface="+mn-cs"/>
              </a:rPr>
              <a:t>Usamos muchos tipos de plásticos distintos, muchas veces de forma innecesaria, ¿Será necesario el uso de bombillas para tomar el jugo?</a:t>
            </a:r>
          </a:p>
          <a:p>
            <a:r>
              <a:rPr lang="es-CL" sz="1200" kern="1200" dirty="0" smtClean="0">
                <a:solidFill>
                  <a:schemeClr val="tx1"/>
                </a:solidFill>
                <a:effectLst/>
                <a:latin typeface="+mn-lt"/>
                <a:ea typeface="+mn-ea"/>
                <a:cs typeface="+mn-cs"/>
              </a:rPr>
              <a:t>¿Viste alguna vez fotos de lo que les pasa a los animales marinos cuando hay plásticos en el mar?  </a:t>
            </a:r>
          </a:p>
          <a:p>
            <a:r>
              <a:rPr lang="es-CL" sz="1200" kern="1200" dirty="0" smtClean="0">
                <a:solidFill>
                  <a:schemeClr val="tx1"/>
                </a:solidFill>
                <a:effectLst/>
                <a:latin typeface="+mn-lt"/>
                <a:ea typeface="+mn-ea"/>
                <a:cs typeface="+mn-cs"/>
              </a:rPr>
              <a:t>Esos </a:t>
            </a:r>
            <a:r>
              <a:rPr lang="es-CL" sz="1200" kern="1200" dirty="0" err="1" smtClean="0">
                <a:solidFill>
                  <a:schemeClr val="tx1"/>
                </a:solidFill>
                <a:effectLst/>
                <a:latin typeface="+mn-lt"/>
                <a:ea typeface="+mn-ea"/>
                <a:cs typeface="+mn-cs"/>
              </a:rPr>
              <a:t>microplásticos</a:t>
            </a:r>
            <a:r>
              <a:rPr lang="es-CL" sz="1200" kern="1200" dirty="0" smtClean="0">
                <a:solidFill>
                  <a:schemeClr val="tx1"/>
                </a:solidFill>
                <a:effectLst/>
                <a:latin typeface="+mn-lt"/>
                <a:ea typeface="+mn-ea"/>
                <a:cs typeface="+mn-cs"/>
              </a:rPr>
              <a:t> ya están llegando a formar parte de la sal de mesa que los humanos usamos en las comidas, según un estudio realizado en España. </a:t>
            </a:r>
            <a:r>
              <a:rPr lang="en-US" sz="1200" kern="1200" dirty="0" smtClean="0">
                <a:solidFill>
                  <a:schemeClr val="tx1"/>
                </a:solidFill>
                <a:effectLst/>
                <a:latin typeface="+mn-lt"/>
                <a:ea typeface="+mn-ea"/>
                <a:cs typeface="+mn-cs"/>
              </a:rPr>
              <a:t>("</a:t>
            </a:r>
            <a:r>
              <a:rPr lang="en-US" sz="1200" u="sng" kern="1200" dirty="0" err="1" smtClean="0">
                <a:solidFill>
                  <a:schemeClr val="tx1"/>
                </a:solidFill>
                <a:effectLst/>
                <a:latin typeface="+mn-lt"/>
                <a:ea typeface="+mn-ea"/>
                <a:cs typeface="+mn-cs"/>
                <a:hlinkClick r:id="rId4"/>
              </a:rPr>
              <a:t>Microplastics</a:t>
            </a:r>
            <a:r>
              <a:rPr lang="en-US" sz="1200" u="sng" kern="1200" dirty="0" smtClean="0">
                <a:solidFill>
                  <a:schemeClr val="tx1"/>
                </a:solidFill>
                <a:effectLst/>
                <a:latin typeface="+mn-lt"/>
                <a:ea typeface="+mn-ea"/>
                <a:cs typeface="+mn-cs"/>
                <a:hlinkClick r:id="rId4"/>
              </a:rPr>
              <a:t> in Spanish</a:t>
            </a:r>
            <a:r>
              <a:rPr lang="es-CL" sz="1200" u="sng" kern="1200" dirty="0" smtClean="0">
                <a:solidFill>
                  <a:schemeClr val="tx1"/>
                </a:solidFill>
                <a:effectLst/>
                <a:latin typeface="+mn-lt"/>
                <a:ea typeface="+mn-ea"/>
                <a:cs typeface="+mn-cs"/>
                <a:hlinkClick r:id="rId4"/>
              </a:rPr>
              <a:t> </a:t>
            </a:r>
            <a:r>
              <a:rPr lang="en-US" sz="1200" u="sng" kern="1200" dirty="0" smtClean="0">
                <a:solidFill>
                  <a:schemeClr val="tx1"/>
                </a:solidFill>
                <a:effectLst/>
                <a:latin typeface="+mn-lt"/>
                <a:ea typeface="+mn-ea"/>
                <a:cs typeface="+mn-cs"/>
                <a:hlinkClick r:id="rId4"/>
              </a:rPr>
              <a:t>Table</a:t>
            </a:r>
            <a:r>
              <a:rPr lang="es-CL" sz="1200" u="sng" kern="1200" dirty="0" smtClean="0">
                <a:solidFill>
                  <a:schemeClr val="tx1"/>
                </a:solidFill>
                <a:effectLst/>
                <a:latin typeface="+mn-lt"/>
                <a:ea typeface="+mn-ea"/>
                <a:cs typeface="+mn-cs"/>
                <a:hlinkClick r:id="rId4"/>
              </a:rPr>
              <a:t> </a:t>
            </a:r>
            <a:r>
              <a:rPr lang="en-US" sz="1200" u="sng" kern="1200" dirty="0" err="1" smtClean="0">
                <a:solidFill>
                  <a:schemeClr val="tx1"/>
                </a:solidFill>
                <a:effectLst/>
                <a:latin typeface="+mn-lt"/>
                <a:ea typeface="+mn-ea"/>
                <a:cs typeface="+mn-cs"/>
                <a:hlinkClick r:id="rId4"/>
              </a:rPr>
              <a:t>Salt</a:t>
            </a:r>
            <a:r>
              <a:rPr lang="en-US" sz="1200" kern="1200" dirty="0" err="1" smtClean="0">
                <a:solidFill>
                  <a:schemeClr val="tx1"/>
                </a:solidFill>
                <a:effectLst/>
                <a:latin typeface="+mn-lt"/>
                <a:ea typeface="+mn-ea"/>
                <a:cs typeface="+mn-cs"/>
              </a:rPr>
              <a:t>“:https</a:t>
            </a:r>
            <a:r>
              <a:rPr lang="en-US" sz="1200" kern="1200" dirty="0" smtClean="0">
                <a:solidFill>
                  <a:schemeClr val="tx1"/>
                </a:solidFill>
                <a:effectLst/>
                <a:latin typeface="+mn-lt"/>
                <a:ea typeface="+mn-ea"/>
                <a:cs typeface="+mn-cs"/>
              </a:rPr>
              <a:t>://www.nature.com/articles/s41598-017-09128-x)</a:t>
            </a:r>
            <a:endParaRPr lang="es-CL" sz="1200" kern="1200" dirty="0" smtClean="0">
              <a:solidFill>
                <a:schemeClr val="tx1"/>
              </a:solidFill>
              <a:effectLst/>
              <a:latin typeface="+mn-lt"/>
              <a:ea typeface="+mn-ea"/>
              <a:cs typeface="+mn-cs"/>
            </a:endParaRPr>
          </a:p>
          <a:p>
            <a:endParaRPr lang="es-CL" dirty="0"/>
          </a:p>
        </p:txBody>
      </p:sp>
      <p:sp>
        <p:nvSpPr>
          <p:cNvPr id="4" name="3 Marcador de número de diapositiva"/>
          <p:cNvSpPr>
            <a:spLocks noGrp="1"/>
          </p:cNvSpPr>
          <p:nvPr>
            <p:ph type="sldNum" sz="quarter" idx="10"/>
          </p:nvPr>
        </p:nvSpPr>
        <p:spPr/>
        <p:txBody>
          <a:bodyPr/>
          <a:lstStyle/>
          <a:p>
            <a:fld id="{4CA17EFC-73DA-FC46-9DC5-DFE759858065}" type="slidenum">
              <a:rPr lang="es-ES" smtClean="0"/>
              <a:t>8</a:t>
            </a:fld>
            <a:endParaRPr lang="es-ES"/>
          </a:p>
        </p:txBody>
      </p:sp>
    </p:spTree>
    <p:extLst>
      <p:ext uri="{BB962C8B-B14F-4D97-AF65-F5344CB8AC3E}">
        <p14:creationId xmlns:p14="http://schemas.microsoft.com/office/powerpoint/2010/main" val="3230454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¿Qué es la estrategia jerarquizada de gestión de residuos?</a:t>
            </a:r>
          </a:p>
          <a:p>
            <a:r>
              <a:rPr lang="es-CL" u="none" dirty="0" smtClean="0"/>
              <a:t>Corresponde a </a:t>
            </a:r>
            <a:r>
              <a:rPr lang="es-CL" dirty="0" smtClean="0"/>
              <a:t>una serie de acciones que</a:t>
            </a:r>
            <a:r>
              <a:rPr lang="es-CL" baseline="0" dirty="0" smtClean="0"/>
              <a:t> buscan reducir la generación de residuos que llegan a la fase de eliminación (vertedero). </a:t>
            </a:r>
          </a:p>
          <a:p>
            <a:r>
              <a:rPr lang="es-CL" baseline="0" dirty="0" smtClean="0"/>
              <a:t>En el primer lugar está la prevención del residuo</a:t>
            </a:r>
            <a:r>
              <a:rPr lang="es-CL" dirty="0" smtClean="0"/>
              <a:t>, si esto no es </a:t>
            </a:r>
            <a:r>
              <a:rPr lang="es-CL" dirty="0" err="1" smtClean="0"/>
              <a:t>es</a:t>
            </a:r>
            <a:r>
              <a:rPr lang="es-CL" dirty="0" smtClean="0"/>
              <a:t> posible, entonces se</a:t>
            </a:r>
            <a:r>
              <a:rPr lang="es-CL" baseline="0" dirty="0" smtClean="0"/>
              <a:t> pasa al siguiente nivel, siguiendo el orden mostrado en la figura: </a:t>
            </a:r>
            <a:r>
              <a:rPr lang="es-CL" dirty="0" smtClean="0"/>
              <a:t>reutilización, reciclaje, valorización energética, tratamiento</a:t>
            </a:r>
            <a:r>
              <a:rPr lang="es-CL" baseline="0" dirty="0" smtClean="0"/>
              <a:t> </a:t>
            </a:r>
            <a:r>
              <a:rPr lang="es-CL" dirty="0" smtClean="0"/>
              <a:t>y disposición final.</a:t>
            </a:r>
            <a:r>
              <a:rPr lang="es-CL" baseline="0" dirty="0" smtClean="0"/>
              <a:t> </a:t>
            </a:r>
          </a:p>
          <a:p>
            <a:r>
              <a:rPr lang="es-CL" baseline="0" dirty="0" smtClean="0"/>
              <a:t>Todas estas acciones</a:t>
            </a:r>
            <a:r>
              <a:rPr lang="es-CL" dirty="0" smtClean="0"/>
              <a:t> tienen el</a:t>
            </a:r>
            <a:r>
              <a:rPr lang="es-CL" baseline="0" dirty="0" smtClean="0"/>
              <a:t> propósito de </a:t>
            </a:r>
            <a:r>
              <a:rPr lang="es-CL" dirty="0" smtClean="0"/>
              <a:t>proteger la salud humana, los recursos naturales y el medio ambiente. </a:t>
            </a:r>
          </a:p>
          <a:p>
            <a:endParaRPr lang="es-CL" dirty="0"/>
          </a:p>
        </p:txBody>
      </p:sp>
      <p:sp>
        <p:nvSpPr>
          <p:cNvPr id="4" name="3 Marcador de número de diapositiva"/>
          <p:cNvSpPr>
            <a:spLocks noGrp="1"/>
          </p:cNvSpPr>
          <p:nvPr>
            <p:ph type="sldNum" sz="quarter" idx="10"/>
          </p:nvPr>
        </p:nvSpPr>
        <p:spPr/>
        <p:txBody>
          <a:bodyPr/>
          <a:lstStyle/>
          <a:p>
            <a:fld id="{4CA17EFC-73DA-FC46-9DC5-DFE759858065}" type="slidenum">
              <a:rPr lang="es-ES" smtClean="0"/>
              <a:t>9</a:t>
            </a:fld>
            <a:endParaRPr lang="es-ES"/>
          </a:p>
        </p:txBody>
      </p:sp>
    </p:spTree>
    <p:extLst>
      <p:ext uri="{BB962C8B-B14F-4D97-AF65-F5344CB8AC3E}">
        <p14:creationId xmlns:p14="http://schemas.microsoft.com/office/powerpoint/2010/main" val="622521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sz="1200" kern="1200" dirty="0" smtClean="0">
                <a:solidFill>
                  <a:schemeClr val="tx1"/>
                </a:solidFill>
                <a:effectLst/>
                <a:latin typeface="+mn-lt"/>
                <a:ea typeface="+mn-ea"/>
                <a:cs typeface="+mn-cs"/>
              </a:rPr>
              <a:t>Es importante que cambiemos nuestras palabras: residuos no son basura.</a:t>
            </a:r>
          </a:p>
          <a:p>
            <a:r>
              <a:rPr lang="es-CL" sz="1200" kern="1200" dirty="0" smtClean="0">
                <a:solidFill>
                  <a:schemeClr val="tx1"/>
                </a:solidFill>
                <a:effectLst/>
                <a:latin typeface="+mn-lt"/>
                <a:ea typeface="+mn-ea"/>
                <a:cs typeface="+mn-cs"/>
              </a:rPr>
              <a:t>Como nos ha mostrado la estrategia jerarquizada de gestión de residuos, un pequeño margen de lo que generamos es basura, la mayor parte ¡Puede ser re-integrada al proceso!</a:t>
            </a:r>
          </a:p>
          <a:p>
            <a:r>
              <a:rPr lang="es-CL" sz="1200" kern="1200" dirty="0" smtClean="0">
                <a:solidFill>
                  <a:schemeClr val="tx1"/>
                </a:solidFill>
                <a:effectLst/>
                <a:latin typeface="+mn-lt"/>
                <a:ea typeface="+mn-ea"/>
                <a:cs typeface="+mn-cs"/>
              </a:rPr>
              <a:t>¿Seguiremos llamando basureros a los contenedores de reciclaje? ¿Cómo les podemos decir?</a:t>
            </a:r>
          </a:p>
          <a:p>
            <a:endParaRPr lang="es-CL" dirty="0"/>
          </a:p>
        </p:txBody>
      </p:sp>
      <p:sp>
        <p:nvSpPr>
          <p:cNvPr id="4" name="3 Marcador de número de diapositiva"/>
          <p:cNvSpPr>
            <a:spLocks noGrp="1"/>
          </p:cNvSpPr>
          <p:nvPr>
            <p:ph type="sldNum" sz="quarter" idx="10"/>
          </p:nvPr>
        </p:nvSpPr>
        <p:spPr/>
        <p:txBody>
          <a:bodyPr/>
          <a:lstStyle/>
          <a:p>
            <a:fld id="{4CA17EFC-73DA-FC46-9DC5-DFE759858065}" type="slidenum">
              <a:rPr lang="es-ES" smtClean="0"/>
              <a:t>15</a:t>
            </a:fld>
            <a:endParaRPr lang="es-ES"/>
          </a:p>
        </p:txBody>
      </p:sp>
    </p:spTree>
    <p:extLst>
      <p:ext uri="{BB962C8B-B14F-4D97-AF65-F5344CB8AC3E}">
        <p14:creationId xmlns:p14="http://schemas.microsoft.com/office/powerpoint/2010/main" val="837327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sz="1200" b="0" i="0" u="none" strike="noStrike" kern="1200" dirty="0" smtClean="0">
                <a:solidFill>
                  <a:schemeClr val="tx1"/>
                </a:solidFill>
                <a:effectLst/>
                <a:latin typeface="+mn-lt"/>
                <a:ea typeface="+mn-ea"/>
                <a:cs typeface="+mn-cs"/>
              </a:rPr>
              <a:t>¿</a:t>
            </a:r>
            <a:r>
              <a:rPr lang="es-CL" sz="1200" kern="1200" dirty="0" smtClean="0">
                <a:solidFill>
                  <a:schemeClr val="tx1"/>
                </a:solidFill>
                <a:effectLst/>
                <a:latin typeface="+mn-lt"/>
                <a:ea typeface="+mn-ea"/>
                <a:cs typeface="+mn-cs"/>
              </a:rPr>
              <a:t>Cómo hacer para no generar tantos residuos? ¿Tenemos maneras cotidianas de hacerlo?</a:t>
            </a:r>
          </a:p>
          <a:p>
            <a:r>
              <a:rPr lang="es-ES" sz="1200" kern="1200" dirty="0" smtClean="0">
                <a:solidFill>
                  <a:schemeClr val="tx1"/>
                </a:solidFill>
                <a:effectLst/>
                <a:latin typeface="+mn-lt"/>
                <a:ea typeface="+mn-ea"/>
                <a:cs typeface="+mn-cs"/>
              </a:rPr>
              <a:t>+Si vas a comprar una fruta o vegetal para tu colación, prefiere aquellas que no vengan envasados.</a:t>
            </a:r>
            <a:endParaRPr lang="es-C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+Si vas a comprar al supermercado, lleva tus bolsas reutilizables.</a:t>
            </a:r>
            <a:endParaRPr lang="es-CL" sz="1200" kern="1200" dirty="0" smtClean="0">
              <a:solidFill>
                <a:schemeClr val="tx1"/>
              </a:solidFill>
              <a:effectLst/>
              <a:latin typeface="+mn-lt"/>
              <a:ea typeface="+mn-ea"/>
              <a:cs typeface="+mn-cs"/>
            </a:endParaRPr>
          </a:p>
          <a:p>
            <a:r>
              <a:rPr lang="es-CL" sz="1200" kern="1200" dirty="0" smtClean="0">
                <a:solidFill>
                  <a:schemeClr val="tx1"/>
                </a:solidFill>
                <a:effectLst/>
                <a:latin typeface="+mn-lt"/>
                <a:ea typeface="+mn-ea"/>
                <a:cs typeface="+mn-cs"/>
              </a:rPr>
              <a:t>¿Será necesario el uso de bombillas para tomar jugo o es mejor servirnos en un vaso reutilizable?.</a:t>
            </a:r>
            <a:endParaRPr lang="es-CL" dirty="0" smtClean="0"/>
          </a:p>
          <a:p>
            <a:endParaRPr lang="es-CL" dirty="0"/>
          </a:p>
        </p:txBody>
      </p:sp>
      <p:sp>
        <p:nvSpPr>
          <p:cNvPr id="4" name="3 Marcador de número de diapositiva"/>
          <p:cNvSpPr>
            <a:spLocks noGrp="1"/>
          </p:cNvSpPr>
          <p:nvPr>
            <p:ph type="sldNum" sz="quarter" idx="10"/>
          </p:nvPr>
        </p:nvSpPr>
        <p:spPr/>
        <p:txBody>
          <a:bodyPr/>
          <a:lstStyle/>
          <a:p>
            <a:fld id="{4CA17EFC-73DA-FC46-9DC5-DFE759858065}" type="slidenum">
              <a:rPr lang="es-ES" smtClean="0"/>
              <a:t>16</a:t>
            </a:fld>
            <a:endParaRPr lang="es-ES"/>
          </a:p>
        </p:txBody>
      </p:sp>
    </p:spTree>
    <p:extLst>
      <p:ext uri="{BB962C8B-B14F-4D97-AF65-F5344CB8AC3E}">
        <p14:creationId xmlns:p14="http://schemas.microsoft.com/office/powerpoint/2010/main" val="2677943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xmlns="" id="{A181D5BC-81EE-6E4B-9746-B5E123D0B108}"/>
              </a:ext>
            </a:extLst>
          </p:cNvPr>
          <p:cNvPicPr>
            <a:picLocks noChangeAspect="1"/>
          </p:cNvPicPr>
          <p:nvPr userDrawn="1"/>
        </p:nvPicPr>
        <p:blipFill>
          <a:blip r:embed="rId2"/>
          <a:stretch>
            <a:fillRect/>
          </a:stretch>
        </p:blipFill>
        <p:spPr>
          <a:xfrm>
            <a:off x="876754" y="654058"/>
            <a:ext cx="3714296" cy="1821743"/>
          </a:xfrm>
          <a:prstGeom prst="rect">
            <a:avLst/>
          </a:prstGeom>
        </p:spPr>
      </p:pic>
      <p:pic>
        <p:nvPicPr>
          <p:cNvPr id="6" name="Imagen 5">
            <a:extLst>
              <a:ext uri="{FF2B5EF4-FFF2-40B4-BE49-F238E27FC236}">
                <a16:creationId xmlns:a16="http://schemas.microsoft.com/office/drawing/2014/main" xmlns="" id="{B6F851BF-6E86-BD42-92D3-85FBCBE7042F}"/>
              </a:ext>
            </a:extLst>
          </p:cNvPr>
          <p:cNvPicPr>
            <a:picLocks noChangeAspect="1"/>
          </p:cNvPicPr>
          <p:nvPr userDrawn="1"/>
        </p:nvPicPr>
        <p:blipFill>
          <a:blip r:embed="rId3"/>
          <a:stretch>
            <a:fillRect/>
          </a:stretch>
        </p:blipFill>
        <p:spPr>
          <a:xfrm>
            <a:off x="731837" y="6019005"/>
            <a:ext cx="10500949" cy="1429541"/>
          </a:xfrm>
          <a:prstGeom prst="rect">
            <a:avLst/>
          </a:prstGeom>
        </p:spPr>
      </p:pic>
    </p:spTree>
    <p:extLst>
      <p:ext uri="{BB962C8B-B14F-4D97-AF65-F5344CB8AC3E}">
        <p14:creationId xmlns:p14="http://schemas.microsoft.com/office/powerpoint/2010/main" val="1924229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ángulo 6"/>
          <p:cNvSpPr/>
          <p:nvPr userDrawn="1"/>
        </p:nvSpPr>
        <p:spPr>
          <a:xfrm>
            <a:off x="1" y="0"/>
            <a:ext cx="11877674" cy="1417638"/>
          </a:xfrm>
          <a:prstGeom prst="rect">
            <a:avLst/>
          </a:prstGeom>
          <a:solidFill>
            <a:srgbClr val="2C4C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593884" y="541318"/>
            <a:ext cx="10689908" cy="1301486"/>
          </a:xfrm>
        </p:spPr>
        <p:txBody>
          <a:bodyPr anchor="t">
            <a:normAutofit/>
          </a:bodyPr>
          <a:lstStyle>
            <a:lvl1pPr algn="l">
              <a:defRPr sz="3200" b="1">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s-ES_tradnl" dirty="0"/>
              <a:t>Clic para editar título</a:t>
            </a:r>
            <a:endParaRPr lang="es-ES" dirty="0"/>
          </a:p>
        </p:txBody>
      </p:sp>
      <p:sp>
        <p:nvSpPr>
          <p:cNvPr id="3" name="Marcador de contenido 2"/>
          <p:cNvSpPr>
            <a:spLocks noGrp="1"/>
          </p:cNvSpPr>
          <p:nvPr>
            <p:ph idx="1"/>
          </p:nvPr>
        </p:nvSpPr>
        <p:spPr/>
        <p:txBody>
          <a:body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pic>
        <p:nvPicPr>
          <p:cNvPr id="9" name="Picture 13" descr="Complemento-Logo-Gobierno-160x14px.png"/>
          <p:cNvPicPr>
            <a:picLocks/>
          </p:cNvPicPr>
          <p:nvPr userDrawn="1"/>
        </p:nvPicPr>
        <p:blipFill>
          <a:blip r:embed="rId2">
            <a:extLst>
              <a:ext uri="{28A0092B-C50C-407E-A947-70E740481C1C}">
                <a14:useLocalDpi xmlns:a14="http://schemas.microsoft.com/office/drawing/2010/main" val="0"/>
              </a:ext>
            </a:extLst>
          </a:blip>
          <a:stretch>
            <a:fillRect/>
          </a:stretch>
        </p:blipFill>
        <p:spPr>
          <a:xfrm flipV="1">
            <a:off x="9283996" y="7582022"/>
            <a:ext cx="1999796" cy="226891"/>
          </a:xfrm>
          <a:prstGeom prst="rect">
            <a:avLst/>
          </a:prstGeom>
        </p:spPr>
      </p:pic>
    </p:spTree>
    <p:extLst>
      <p:ext uri="{BB962C8B-B14F-4D97-AF65-F5344CB8AC3E}">
        <p14:creationId xmlns:p14="http://schemas.microsoft.com/office/powerpoint/2010/main" val="38035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54130" y="1745880"/>
            <a:ext cx="9496261" cy="5153522"/>
          </a:xfrm>
        </p:spPr>
        <p:txBody>
          <a:body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pic>
        <p:nvPicPr>
          <p:cNvPr id="10" name="Picture 13" descr="Complemento-Logo-Gobierno-160x14px.png">
            <a:extLst>
              <a:ext uri="{FF2B5EF4-FFF2-40B4-BE49-F238E27FC236}">
                <a16:creationId xmlns:a16="http://schemas.microsoft.com/office/drawing/2014/main" xmlns="" id="{30139E54-FC09-4241-8709-F1A2E59B790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flipV="1">
            <a:off x="9283996" y="7582022"/>
            <a:ext cx="1999796" cy="226891"/>
          </a:xfrm>
          <a:prstGeom prst="rect">
            <a:avLst/>
          </a:prstGeom>
        </p:spPr>
      </p:pic>
    </p:spTree>
    <p:extLst>
      <p:ext uri="{BB962C8B-B14F-4D97-AF65-F5344CB8AC3E}">
        <p14:creationId xmlns:p14="http://schemas.microsoft.com/office/powerpoint/2010/main" val="1606317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9" name="Rectángulo 8"/>
          <p:cNvSpPr/>
          <p:nvPr userDrawn="1"/>
        </p:nvSpPr>
        <p:spPr>
          <a:xfrm>
            <a:off x="4876511" y="0"/>
            <a:ext cx="7001164" cy="1417638"/>
          </a:xfrm>
          <a:prstGeom prst="rect">
            <a:avLst/>
          </a:prstGeom>
          <a:solidFill>
            <a:srgbClr val="2C4C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5064672" y="312718"/>
            <a:ext cx="6219120" cy="988767"/>
          </a:xfrm>
        </p:spPr>
        <p:txBody>
          <a:bodyPr anchor="t">
            <a:normAutofit/>
          </a:bodyPr>
          <a:lstStyle>
            <a:lvl1pPr algn="l">
              <a:defRPr sz="4000" b="1">
                <a:solidFill>
                  <a:srgbClr val="FFFFFF"/>
                </a:solidFill>
              </a:defRPr>
            </a:lvl1pPr>
          </a:lstStyle>
          <a:p>
            <a:r>
              <a:rPr lang="es-ES_tradnl"/>
              <a:t>Clic para editar título</a:t>
            </a:r>
            <a:endParaRPr lang="es-ES"/>
          </a:p>
        </p:txBody>
      </p:sp>
      <p:sp>
        <p:nvSpPr>
          <p:cNvPr id="3" name="Marcador de contenido 2"/>
          <p:cNvSpPr>
            <a:spLocks noGrp="1"/>
          </p:cNvSpPr>
          <p:nvPr>
            <p:ph sz="half" idx="1"/>
          </p:nvPr>
        </p:nvSpPr>
        <p:spPr>
          <a:xfrm>
            <a:off x="2" y="0"/>
            <a:ext cx="4578588" cy="7808913"/>
          </a:xfrm>
        </p:spPr>
        <p:txBody>
          <a:bodyPr/>
          <a:lstStyle>
            <a:lvl1pPr marL="0" indent="0">
              <a:buNone/>
              <a:defRPr sz="34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endParaRPr lang="es-ES" dirty="0"/>
          </a:p>
        </p:txBody>
      </p:sp>
      <p:sp>
        <p:nvSpPr>
          <p:cNvPr id="10" name="Marcador de texto 2"/>
          <p:cNvSpPr>
            <a:spLocks noGrp="1"/>
          </p:cNvSpPr>
          <p:nvPr>
            <p:ph idx="13"/>
          </p:nvPr>
        </p:nvSpPr>
        <p:spPr>
          <a:xfrm>
            <a:off x="4876511" y="1680955"/>
            <a:ext cx="6415627" cy="5153522"/>
          </a:xfrm>
          <a:prstGeom prst="rect">
            <a:avLst/>
          </a:prstGeom>
        </p:spPr>
        <p:txBody>
          <a:bodyPr vert="horz" lIns="112489" tIns="56245" rIns="112489" bIns="56245" rtlCol="0">
            <a:normAutofit/>
          </a:body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pic>
        <p:nvPicPr>
          <p:cNvPr id="12" name="Picture 13" descr="Complemento-Logo-Gobierno-160x14px.png">
            <a:extLst>
              <a:ext uri="{FF2B5EF4-FFF2-40B4-BE49-F238E27FC236}">
                <a16:creationId xmlns:a16="http://schemas.microsoft.com/office/drawing/2014/main" xmlns="" id="{D3226FFE-A244-4348-966B-0A5EA85632B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flipV="1">
            <a:off x="9283996" y="7582022"/>
            <a:ext cx="1999796" cy="226891"/>
          </a:xfrm>
          <a:prstGeom prst="rect">
            <a:avLst/>
          </a:prstGeom>
        </p:spPr>
      </p:pic>
    </p:spTree>
    <p:extLst>
      <p:ext uri="{BB962C8B-B14F-4D97-AF65-F5344CB8AC3E}">
        <p14:creationId xmlns:p14="http://schemas.microsoft.com/office/powerpoint/2010/main" val="2000047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5064672" y="312718"/>
            <a:ext cx="6219120" cy="988767"/>
          </a:xfrm>
        </p:spPr>
        <p:txBody>
          <a:bodyPr anchor="t">
            <a:normAutofit/>
          </a:bodyPr>
          <a:lstStyle>
            <a:lvl1pPr algn="l">
              <a:defRPr sz="4000" b="1">
                <a:solidFill>
                  <a:srgbClr val="2C4C8C"/>
                </a:solidFill>
              </a:defRPr>
            </a:lvl1pPr>
          </a:lstStyle>
          <a:p>
            <a:r>
              <a:rPr lang="es-ES_tradnl"/>
              <a:t>Clic para editar título</a:t>
            </a:r>
            <a:endParaRPr lang="es-ES"/>
          </a:p>
        </p:txBody>
      </p:sp>
      <p:sp>
        <p:nvSpPr>
          <p:cNvPr id="3" name="Marcador de contenido 2"/>
          <p:cNvSpPr>
            <a:spLocks noGrp="1"/>
          </p:cNvSpPr>
          <p:nvPr>
            <p:ph sz="half" idx="1"/>
          </p:nvPr>
        </p:nvSpPr>
        <p:spPr>
          <a:xfrm>
            <a:off x="2" y="0"/>
            <a:ext cx="4578588" cy="7808913"/>
          </a:xfrm>
        </p:spPr>
        <p:txBody>
          <a:bodyPr/>
          <a:lstStyle>
            <a:lvl1pPr marL="0" indent="0">
              <a:buNone/>
              <a:defRPr sz="34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endParaRPr lang="es-ES" dirty="0"/>
          </a:p>
        </p:txBody>
      </p:sp>
      <p:sp>
        <p:nvSpPr>
          <p:cNvPr id="11" name="Marcador de texto 2"/>
          <p:cNvSpPr>
            <a:spLocks noGrp="1"/>
          </p:cNvSpPr>
          <p:nvPr>
            <p:ph idx="13" hasCustomPrompt="1"/>
          </p:nvPr>
        </p:nvSpPr>
        <p:spPr>
          <a:xfrm>
            <a:off x="5064672" y="1837760"/>
            <a:ext cx="6415627" cy="5153522"/>
          </a:xfrm>
          <a:prstGeom prst="rect">
            <a:avLst/>
          </a:prstGeom>
        </p:spPr>
        <p:txBody>
          <a:bodyPr vert="horz" lIns="112489" tIns="56245" rIns="112489" bIns="56245" rtlCol="0">
            <a:normAutofit/>
          </a:bodyPr>
          <a:lstStyle>
            <a:lvl1pPr marL="685800" indent="-685800" algn="l">
              <a:buFont typeface="Arial"/>
              <a:buChar char="•"/>
              <a:defRPr sz="3900"/>
            </a:lvl1pPr>
            <a:lvl2pPr>
              <a:defRPr sz="3400">
                <a:latin typeface="Calibri"/>
                <a:cs typeface="Calibri"/>
              </a:defRPr>
            </a:lvl2pPr>
            <a:lvl3pPr marL="457200" indent="-457200">
              <a:buFont typeface="Arial"/>
              <a:buChar char="•"/>
              <a:defRPr sz="3000">
                <a:latin typeface="Calibri"/>
                <a:cs typeface="Calibri"/>
              </a:defRPr>
            </a:lvl3pPr>
            <a:lvl4pPr>
              <a:defRPr sz="2400">
                <a:latin typeface="Calibri"/>
                <a:cs typeface="Calibri"/>
              </a:defRPr>
            </a:lvl4pPr>
          </a:lstStyle>
          <a:p>
            <a:pPr lvl="0"/>
            <a:r>
              <a:rPr lang="es-ES_tradnl" dirty="0"/>
              <a:t>Haga clic para modificar el estilo de texto del patrón</a:t>
            </a:r>
          </a:p>
        </p:txBody>
      </p:sp>
      <p:pic>
        <p:nvPicPr>
          <p:cNvPr id="10" name="Picture 13" descr="Complemento-Logo-Gobierno-160x14px.png">
            <a:extLst>
              <a:ext uri="{FF2B5EF4-FFF2-40B4-BE49-F238E27FC236}">
                <a16:creationId xmlns:a16="http://schemas.microsoft.com/office/drawing/2014/main" xmlns="" id="{1D286AF7-DF92-8B4D-A1BD-CB1D7C012F99}"/>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flipV="1">
            <a:off x="9283996" y="7582022"/>
            <a:ext cx="1999796" cy="226891"/>
          </a:xfrm>
          <a:prstGeom prst="rect">
            <a:avLst/>
          </a:prstGeom>
        </p:spPr>
      </p:pic>
    </p:spTree>
    <p:extLst>
      <p:ext uri="{BB962C8B-B14F-4D97-AF65-F5344CB8AC3E}">
        <p14:creationId xmlns:p14="http://schemas.microsoft.com/office/powerpoint/2010/main" val="3996969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os objetos">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7299087" y="0"/>
            <a:ext cx="4578588" cy="7808913"/>
          </a:xfrm>
        </p:spPr>
        <p:txBody>
          <a:bodyPr/>
          <a:lstStyle>
            <a:lvl1pPr marL="0" indent="0">
              <a:buNone/>
              <a:defRPr sz="34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endParaRPr lang="es-ES" dirty="0"/>
          </a:p>
        </p:txBody>
      </p:sp>
      <p:sp>
        <p:nvSpPr>
          <p:cNvPr id="9" name="Rectángulo 8"/>
          <p:cNvSpPr/>
          <p:nvPr userDrawn="1"/>
        </p:nvSpPr>
        <p:spPr>
          <a:xfrm>
            <a:off x="0" y="0"/>
            <a:ext cx="7150125" cy="1417638"/>
          </a:xfrm>
          <a:prstGeom prst="rect">
            <a:avLst/>
          </a:prstGeom>
          <a:solidFill>
            <a:srgbClr val="2C4C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593884" y="312718"/>
            <a:ext cx="6415627" cy="988767"/>
          </a:xfrm>
        </p:spPr>
        <p:txBody>
          <a:bodyPr anchor="t">
            <a:normAutofit/>
          </a:bodyPr>
          <a:lstStyle>
            <a:lvl1pPr algn="l">
              <a:defRPr sz="4000" b="1">
                <a:solidFill>
                  <a:srgbClr val="FFFFFF"/>
                </a:solidFill>
              </a:defRPr>
            </a:lvl1pPr>
          </a:lstStyle>
          <a:p>
            <a:r>
              <a:rPr lang="es-ES_tradnl"/>
              <a:t>Clic para editar título</a:t>
            </a:r>
            <a:endParaRPr lang="es-ES"/>
          </a:p>
        </p:txBody>
      </p:sp>
      <p:sp>
        <p:nvSpPr>
          <p:cNvPr id="12" name="Marcador de texto 2"/>
          <p:cNvSpPr>
            <a:spLocks noGrp="1"/>
          </p:cNvSpPr>
          <p:nvPr>
            <p:ph idx="13" hasCustomPrompt="1"/>
          </p:nvPr>
        </p:nvSpPr>
        <p:spPr>
          <a:xfrm>
            <a:off x="593884" y="1837760"/>
            <a:ext cx="6415627" cy="5153522"/>
          </a:xfrm>
          <a:prstGeom prst="rect">
            <a:avLst/>
          </a:prstGeom>
        </p:spPr>
        <p:txBody>
          <a:bodyPr vert="horz" lIns="112489" tIns="56245" rIns="112489" bIns="56245" rtlCol="0">
            <a:normAutofit/>
          </a:bodyPr>
          <a:lstStyle>
            <a:lvl1pPr marL="685800" indent="-685800" algn="l">
              <a:buFont typeface="Arial"/>
              <a:buChar char="•"/>
              <a:defRPr sz="3900"/>
            </a:lvl1pPr>
            <a:lvl2pPr>
              <a:defRPr sz="3400">
                <a:latin typeface="Calibri"/>
                <a:cs typeface="Calibri"/>
              </a:defRPr>
            </a:lvl2pPr>
            <a:lvl3pPr marL="457200" indent="-457200">
              <a:buFont typeface="Arial"/>
              <a:buChar char="•"/>
              <a:defRPr sz="3000">
                <a:latin typeface="Calibri"/>
                <a:cs typeface="Calibri"/>
              </a:defRPr>
            </a:lvl3pPr>
            <a:lvl4pPr>
              <a:defRPr sz="2400">
                <a:latin typeface="Calibri"/>
                <a:cs typeface="Calibri"/>
              </a:defRPr>
            </a:lvl4pPr>
          </a:lstStyle>
          <a:p>
            <a:pPr lvl="0"/>
            <a:r>
              <a:rPr lang="es-ES_tradnl" dirty="0"/>
              <a:t>Haga clic para modificar el estilo de texto del patrón</a:t>
            </a:r>
          </a:p>
        </p:txBody>
      </p:sp>
      <p:pic>
        <p:nvPicPr>
          <p:cNvPr id="11" name="Picture 13" descr="Complemento-Logo-Gobierno-160x14px.png">
            <a:extLst>
              <a:ext uri="{FF2B5EF4-FFF2-40B4-BE49-F238E27FC236}">
                <a16:creationId xmlns:a16="http://schemas.microsoft.com/office/drawing/2014/main" xmlns="" id="{617B6BDB-BBDA-E747-840E-B9A44E1CF39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flipV="1">
            <a:off x="9283996" y="7582022"/>
            <a:ext cx="1999796" cy="226891"/>
          </a:xfrm>
          <a:prstGeom prst="rect">
            <a:avLst/>
          </a:prstGeom>
        </p:spPr>
      </p:pic>
    </p:spTree>
    <p:extLst>
      <p:ext uri="{BB962C8B-B14F-4D97-AF65-F5344CB8AC3E}">
        <p14:creationId xmlns:p14="http://schemas.microsoft.com/office/powerpoint/2010/main" val="44314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593884" y="312718"/>
            <a:ext cx="6415627" cy="988767"/>
          </a:xfrm>
        </p:spPr>
        <p:txBody>
          <a:bodyPr anchor="t">
            <a:normAutofit/>
          </a:bodyPr>
          <a:lstStyle>
            <a:lvl1pPr algn="l">
              <a:defRPr sz="4000" b="1">
                <a:solidFill>
                  <a:srgbClr val="2C4C8C"/>
                </a:solidFill>
              </a:defRPr>
            </a:lvl1pPr>
          </a:lstStyle>
          <a:p>
            <a:r>
              <a:rPr lang="es-ES_tradnl"/>
              <a:t>Clic para editar título</a:t>
            </a:r>
            <a:endParaRPr lang="es-ES"/>
          </a:p>
        </p:txBody>
      </p:sp>
      <p:sp>
        <p:nvSpPr>
          <p:cNvPr id="3" name="Marcador de contenido 2"/>
          <p:cNvSpPr>
            <a:spLocks noGrp="1"/>
          </p:cNvSpPr>
          <p:nvPr>
            <p:ph sz="half" idx="1"/>
          </p:nvPr>
        </p:nvSpPr>
        <p:spPr>
          <a:xfrm>
            <a:off x="7299087" y="0"/>
            <a:ext cx="4578588" cy="7808913"/>
          </a:xfrm>
        </p:spPr>
        <p:txBody>
          <a:bodyPr/>
          <a:lstStyle>
            <a:lvl1pPr marL="0" indent="0">
              <a:buNone/>
              <a:defRPr sz="34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endParaRPr lang="es-ES" dirty="0"/>
          </a:p>
        </p:txBody>
      </p:sp>
      <p:sp>
        <p:nvSpPr>
          <p:cNvPr id="12" name="Marcador de texto 2"/>
          <p:cNvSpPr>
            <a:spLocks noGrp="1"/>
          </p:cNvSpPr>
          <p:nvPr>
            <p:ph idx="13" hasCustomPrompt="1"/>
          </p:nvPr>
        </p:nvSpPr>
        <p:spPr>
          <a:xfrm>
            <a:off x="593884" y="1837760"/>
            <a:ext cx="6415627" cy="5153522"/>
          </a:xfrm>
          <a:prstGeom prst="rect">
            <a:avLst/>
          </a:prstGeom>
        </p:spPr>
        <p:txBody>
          <a:bodyPr vert="horz" lIns="112489" tIns="56245" rIns="112489" bIns="56245" rtlCol="0">
            <a:normAutofit/>
          </a:bodyPr>
          <a:lstStyle>
            <a:lvl1pPr marL="685800" indent="-685800" algn="l">
              <a:buFont typeface="Arial"/>
              <a:buChar char="•"/>
              <a:defRPr sz="3900"/>
            </a:lvl1pPr>
            <a:lvl2pPr>
              <a:defRPr sz="3400">
                <a:latin typeface="Calibri"/>
                <a:cs typeface="Calibri"/>
              </a:defRPr>
            </a:lvl2pPr>
            <a:lvl3pPr marL="457200" indent="-457200">
              <a:buFont typeface="Arial"/>
              <a:buChar char="•"/>
              <a:defRPr sz="3000">
                <a:latin typeface="Calibri"/>
                <a:cs typeface="Calibri"/>
              </a:defRPr>
            </a:lvl3pPr>
            <a:lvl4pPr>
              <a:defRPr sz="2400">
                <a:latin typeface="Calibri"/>
                <a:cs typeface="Calibri"/>
              </a:defRPr>
            </a:lvl4pPr>
          </a:lstStyle>
          <a:p>
            <a:pPr lvl="0"/>
            <a:r>
              <a:rPr lang="es-ES_tradnl" dirty="0"/>
              <a:t>Haga clic para modificar el estilo de texto del patrón</a:t>
            </a:r>
          </a:p>
        </p:txBody>
      </p:sp>
      <p:pic>
        <p:nvPicPr>
          <p:cNvPr id="10" name="Picture 13" descr="Complemento-Logo-Gobierno-160x14px.png">
            <a:extLst>
              <a:ext uri="{FF2B5EF4-FFF2-40B4-BE49-F238E27FC236}">
                <a16:creationId xmlns:a16="http://schemas.microsoft.com/office/drawing/2014/main" xmlns="" id="{76D8A428-9296-3043-A65D-443D153AF1AB}"/>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flipV="1">
            <a:off x="9283996" y="7582022"/>
            <a:ext cx="1999796" cy="226891"/>
          </a:xfrm>
          <a:prstGeom prst="rect">
            <a:avLst/>
          </a:prstGeom>
        </p:spPr>
      </p:pic>
    </p:spTree>
    <p:extLst>
      <p:ext uri="{BB962C8B-B14F-4D97-AF65-F5344CB8AC3E}">
        <p14:creationId xmlns:p14="http://schemas.microsoft.com/office/powerpoint/2010/main" val="4254591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Rectángulo 9"/>
          <p:cNvSpPr/>
          <p:nvPr userDrawn="1"/>
        </p:nvSpPr>
        <p:spPr>
          <a:xfrm>
            <a:off x="0" y="0"/>
            <a:ext cx="12188825" cy="1417638"/>
          </a:xfrm>
          <a:prstGeom prst="rect">
            <a:avLst/>
          </a:prstGeom>
          <a:solidFill>
            <a:srgbClr val="2C4C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593884" y="312718"/>
            <a:ext cx="10689908" cy="1301486"/>
          </a:xfrm>
        </p:spPr>
        <p:txBody>
          <a:bodyPr anchor="t"/>
          <a:lstStyle>
            <a:lvl1pPr algn="l">
              <a:defRPr b="1">
                <a:solidFill>
                  <a:srgbClr val="FFFFFF"/>
                </a:solidFill>
              </a:defRPr>
            </a:lvl1pPr>
          </a:lstStyle>
          <a:p>
            <a:r>
              <a:rPr lang="es-ES_tradnl"/>
              <a:t>Clic para editar título</a:t>
            </a:r>
            <a:endParaRPr lang="es-ES"/>
          </a:p>
        </p:txBody>
      </p:sp>
      <p:sp>
        <p:nvSpPr>
          <p:cNvPr id="3" name="Marcador de texto 2"/>
          <p:cNvSpPr>
            <a:spLocks noGrp="1"/>
          </p:cNvSpPr>
          <p:nvPr>
            <p:ph type="body" idx="1"/>
          </p:nvPr>
        </p:nvSpPr>
        <p:spPr>
          <a:xfrm>
            <a:off x="593884" y="1826373"/>
            <a:ext cx="5248036" cy="728470"/>
          </a:xfrm>
        </p:spPr>
        <p:txBody>
          <a:bodyPr anchor="ctr">
            <a:noAutofit/>
          </a:bodyPr>
          <a:lstStyle>
            <a:lvl1pPr marL="0" indent="0">
              <a:buNone/>
              <a:defRPr sz="2800" b="1"/>
            </a:lvl1pPr>
            <a:lvl2pPr marL="562447" indent="0">
              <a:buNone/>
              <a:defRPr sz="2500" b="1"/>
            </a:lvl2pPr>
            <a:lvl3pPr marL="1124895" indent="0">
              <a:buNone/>
              <a:defRPr sz="2200" b="1"/>
            </a:lvl3pPr>
            <a:lvl4pPr marL="1687342" indent="0">
              <a:buNone/>
              <a:defRPr sz="2000" b="1"/>
            </a:lvl4pPr>
            <a:lvl5pPr marL="2249790" indent="0">
              <a:buNone/>
              <a:defRPr sz="2000" b="1"/>
            </a:lvl5pPr>
            <a:lvl6pPr marL="2812237" indent="0">
              <a:buNone/>
              <a:defRPr sz="2000" b="1"/>
            </a:lvl6pPr>
            <a:lvl7pPr marL="3374685" indent="0">
              <a:buNone/>
              <a:defRPr sz="2000" b="1"/>
            </a:lvl7pPr>
            <a:lvl8pPr marL="3937132" indent="0">
              <a:buNone/>
              <a:defRPr sz="2000" b="1"/>
            </a:lvl8pPr>
            <a:lvl9pPr marL="4499580" indent="0">
              <a:buNone/>
              <a:defRPr sz="2000" b="1"/>
            </a:lvl9pPr>
          </a:lstStyle>
          <a:p>
            <a:pPr lvl="0"/>
            <a:r>
              <a:rPr lang="es-ES_tradnl" dirty="0"/>
              <a:t>Haga clic para modificar el estilo de texto del patrón</a:t>
            </a:r>
          </a:p>
        </p:txBody>
      </p:sp>
      <p:sp>
        <p:nvSpPr>
          <p:cNvPr id="4" name="Marcador de contenido 3"/>
          <p:cNvSpPr>
            <a:spLocks noGrp="1"/>
          </p:cNvSpPr>
          <p:nvPr>
            <p:ph sz="half" idx="2"/>
          </p:nvPr>
        </p:nvSpPr>
        <p:spPr>
          <a:xfrm>
            <a:off x="593884" y="2554843"/>
            <a:ext cx="5248036" cy="4499164"/>
          </a:xfrm>
        </p:spPr>
        <p:txBody>
          <a:bodyPr/>
          <a:lstStyle>
            <a:lvl1pPr>
              <a:defRPr sz="24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5" name="Marcador de texto 4"/>
          <p:cNvSpPr>
            <a:spLocks noGrp="1"/>
          </p:cNvSpPr>
          <p:nvPr>
            <p:ph type="body" sz="quarter" idx="3"/>
          </p:nvPr>
        </p:nvSpPr>
        <p:spPr>
          <a:xfrm>
            <a:off x="6033695" y="1826373"/>
            <a:ext cx="5250097" cy="728470"/>
          </a:xfrm>
        </p:spPr>
        <p:txBody>
          <a:bodyPr anchor="ctr">
            <a:noAutofit/>
          </a:bodyPr>
          <a:lstStyle>
            <a:lvl1pPr marL="0" indent="0">
              <a:buNone/>
              <a:defRPr sz="2800" b="1"/>
            </a:lvl1pPr>
            <a:lvl2pPr marL="562447" indent="0">
              <a:buNone/>
              <a:defRPr sz="2500" b="1"/>
            </a:lvl2pPr>
            <a:lvl3pPr marL="1124895" indent="0">
              <a:buNone/>
              <a:defRPr sz="2200" b="1"/>
            </a:lvl3pPr>
            <a:lvl4pPr marL="1687342" indent="0">
              <a:buNone/>
              <a:defRPr sz="2000" b="1"/>
            </a:lvl4pPr>
            <a:lvl5pPr marL="2249790" indent="0">
              <a:buNone/>
              <a:defRPr sz="2000" b="1"/>
            </a:lvl5pPr>
            <a:lvl6pPr marL="2812237" indent="0">
              <a:buNone/>
              <a:defRPr sz="2000" b="1"/>
            </a:lvl6pPr>
            <a:lvl7pPr marL="3374685" indent="0">
              <a:buNone/>
              <a:defRPr sz="2000" b="1"/>
            </a:lvl7pPr>
            <a:lvl8pPr marL="3937132" indent="0">
              <a:buNone/>
              <a:defRPr sz="2000" b="1"/>
            </a:lvl8pPr>
            <a:lvl9pPr marL="4499580" indent="0">
              <a:buNone/>
              <a:defRPr sz="2000" b="1"/>
            </a:lvl9pPr>
          </a:lstStyle>
          <a:p>
            <a:pPr lvl="0"/>
            <a:r>
              <a:rPr lang="es-ES_tradnl" dirty="0"/>
              <a:t>Haga clic para modificar el estilo de texto del patrón</a:t>
            </a:r>
          </a:p>
        </p:txBody>
      </p:sp>
      <p:sp>
        <p:nvSpPr>
          <p:cNvPr id="6" name="Marcador de contenido 5"/>
          <p:cNvSpPr>
            <a:spLocks noGrp="1"/>
          </p:cNvSpPr>
          <p:nvPr>
            <p:ph sz="quarter" idx="4"/>
          </p:nvPr>
        </p:nvSpPr>
        <p:spPr>
          <a:xfrm>
            <a:off x="6033695" y="2554843"/>
            <a:ext cx="5250097" cy="4499164"/>
          </a:xfrm>
        </p:spPr>
        <p:txBody>
          <a:bodyPr/>
          <a:lstStyle>
            <a:lvl1pPr>
              <a:defRPr sz="24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pic>
        <p:nvPicPr>
          <p:cNvPr id="13" name="Picture 13" descr="Complemento-Logo-Gobierno-160x14px.png">
            <a:extLst>
              <a:ext uri="{FF2B5EF4-FFF2-40B4-BE49-F238E27FC236}">
                <a16:creationId xmlns:a16="http://schemas.microsoft.com/office/drawing/2014/main" xmlns="" id="{3ED249E3-869E-9E48-A5B2-B8A254DA23B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flipV="1">
            <a:off x="9283996" y="7582022"/>
            <a:ext cx="1999796" cy="226891"/>
          </a:xfrm>
          <a:prstGeom prst="rect">
            <a:avLst/>
          </a:prstGeom>
        </p:spPr>
      </p:pic>
    </p:spTree>
    <p:extLst>
      <p:ext uri="{BB962C8B-B14F-4D97-AF65-F5344CB8AC3E}">
        <p14:creationId xmlns:p14="http://schemas.microsoft.com/office/powerpoint/2010/main" val="3919880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1713809D-2C2B-A541-8A7E-852773934043}"/>
              </a:ext>
            </a:extLst>
          </p:cNvPr>
          <p:cNvPicPr>
            <a:picLocks noChangeAspect="1"/>
          </p:cNvPicPr>
          <p:nvPr userDrawn="1"/>
        </p:nvPicPr>
        <p:blipFill>
          <a:blip r:embed="rId2"/>
          <a:stretch>
            <a:fillRect/>
          </a:stretch>
        </p:blipFill>
        <p:spPr>
          <a:xfrm>
            <a:off x="731837" y="6019005"/>
            <a:ext cx="10500949" cy="1429541"/>
          </a:xfrm>
          <a:prstGeom prst="rect">
            <a:avLst/>
          </a:prstGeom>
        </p:spPr>
      </p:pic>
      <p:pic>
        <p:nvPicPr>
          <p:cNvPr id="9" name="Imagen 8">
            <a:extLst>
              <a:ext uri="{FF2B5EF4-FFF2-40B4-BE49-F238E27FC236}">
                <a16:creationId xmlns:a16="http://schemas.microsoft.com/office/drawing/2014/main" xmlns="" id="{9FFD2B72-AD50-9842-AE2D-B46EC298C094}"/>
              </a:ext>
            </a:extLst>
          </p:cNvPr>
          <p:cNvPicPr>
            <a:picLocks noChangeAspect="1"/>
          </p:cNvPicPr>
          <p:nvPr userDrawn="1"/>
        </p:nvPicPr>
        <p:blipFill>
          <a:blip r:embed="rId3"/>
          <a:stretch>
            <a:fillRect/>
          </a:stretch>
        </p:blipFill>
        <p:spPr>
          <a:xfrm>
            <a:off x="4068013" y="2771775"/>
            <a:ext cx="3714296" cy="1821743"/>
          </a:xfrm>
          <a:prstGeom prst="rect">
            <a:avLst/>
          </a:prstGeom>
        </p:spPr>
      </p:pic>
    </p:spTree>
    <p:extLst>
      <p:ext uri="{BB962C8B-B14F-4D97-AF65-F5344CB8AC3E}">
        <p14:creationId xmlns:p14="http://schemas.microsoft.com/office/powerpoint/2010/main" val="1807350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593884" y="312718"/>
            <a:ext cx="10689908" cy="1301486"/>
          </a:xfrm>
          <a:prstGeom prst="rect">
            <a:avLst/>
          </a:prstGeom>
        </p:spPr>
        <p:txBody>
          <a:bodyPr vert="horz" lIns="112489" tIns="56245" rIns="112489" bIns="56245"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593884" y="1822080"/>
            <a:ext cx="10689908" cy="5153522"/>
          </a:xfrm>
          <a:prstGeom prst="rect">
            <a:avLst/>
          </a:prstGeom>
        </p:spPr>
        <p:txBody>
          <a:bodyPr vert="horz" lIns="112489" tIns="56245" rIns="112489" bIns="56245"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593884" y="7237706"/>
            <a:ext cx="2771458" cy="415752"/>
          </a:xfrm>
          <a:prstGeom prst="rect">
            <a:avLst/>
          </a:prstGeom>
        </p:spPr>
        <p:txBody>
          <a:bodyPr vert="horz" lIns="112489" tIns="56245" rIns="112489" bIns="56245" rtlCol="0" anchor="ctr"/>
          <a:lstStyle>
            <a:lvl1pPr algn="l">
              <a:defRPr sz="1500">
                <a:solidFill>
                  <a:schemeClr val="tx1">
                    <a:tint val="75000"/>
                  </a:schemeClr>
                </a:solidFill>
              </a:defRPr>
            </a:lvl1pPr>
          </a:lstStyle>
          <a:p>
            <a:fld id="{436F48D0-D386-F140-BC0A-DE1CABA4CDC7}" type="datetimeFigureOut">
              <a:rPr lang="es-ES" smtClean="0"/>
              <a:t>03/07/2019</a:t>
            </a:fld>
            <a:endParaRPr lang="es-ES"/>
          </a:p>
        </p:txBody>
      </p:sp>
      <p:sp>
        <p:nvSpPr>
          <p:cNvPr id="5" name="Marcador de pie de página 4"/>
          <p:cNvSpPr>
            <a:spLocks noGrp="1"/>
          </p:cNvSpPr>
          <p:nvPr>
            <p:ph type="ftr" sz="quarter" idx="3"/>
          </p:nvPr>
        </p:nvSpPr>
        <p:spPr>
          <a:xfrm>
            <a:off x="4058206" y="7237706"/>
            <a:ext cx="3761264" cy="415752"/>
          </a:xfrm>
          <a:prstGeom prst="rect">
            <a:avLst/>
          </a:prstGeom>
        </p:spPr>
        <p:txBody>
          <a:bodyPr vert="horz" lIns="112489" tIns="56245" rIns="112489" bIns="56245" rtlCol="0" anchor="ctr"/>
          <a:lstStyle>
            <a:lvl1pPr algn="ctr">
              <a:defRPr sz="15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512334" y="7237706"/>
            <a:ext cx="2771458" cy="415752"/>
          </a:xfrm>
          <a:prstGeom prst="rect">
            <a:avLst/>
          </a:prstGeom>
        </p:spPr>
        <p:txBody>
          <a:bodyPr vert="horz" lIns="112489" tIns="56245" rIns="112489" bIns="56245" rtlCol="0" anchor="ctr"/>
          <a:lstStyle>
            <a:lvl1pPr algn="r">
              <a:defRPr sz="1500">
                <a:solidFill>
                  <a:schemeClr val="tx1">
                    <a:tint val="75000"/>
                  </a:schemeClr>
                </a:solidFill>
              </a:defRPr>
            </a:lvl1pPr>
          </a:lstStyle>
          <a:p>
            <a:fld id="{A5C07854-5512-0348-BDBD-01B9F377EAB7}" type="slidenum">
              <a:rPr lang="es-ES" smtClean="0"/>
              <a:t>‹Nº›</a:t>
            </a:fld>
            <a:endParaRPr lang="es-ES"/>
          </a:p>
        </p:txBody>
      </p:sp>
    </p:spTree>
    <p:extLst>
      <p:ext uri="{BB962C8B-B14F-4D97-AF65-F5344CB8AC3E}">
        <p14:creationId xmlns:p14="http://schemas.microsoft.com/office/powerpoint/2010/main" val="1146642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2" r:id="rId4"/>
    <p:sldLayoutId id="2147483663" r:id="rId5"/>
    <p:sldLayoutId id="2147483662" r:id="rId6"/>
    <p:sldLayoutId id="2147483664" r:id="rId7"/>
    <p:sldLayoutId id="2147483653" r:id="rId8"/>
    <p:sldLayoutId id="2147483658" r:id="rId9"/>
  </p:sldLayoutIdLst>
  <p:txStyles>
    <p:titleStyle>
      <a:lvl1pPr algn="ctr" defTabSz="562447" rtl="0" eaLnBrk="1" latinLnBrk="0" hangingPunct="1">
        <a:spcBef>
          <a:spcPct val="0"/>
        </a:spcBef>
        <a:buNone/>
        <a:defRPr sz="5400" kern="1200">
          <a:solidFill>
            <a:schemeClr val="tx1"/>
          </a:solidFill>
          <a:latin typeface="+mj-lt"/>
          <a:ea typeface="+mj-ea"/>
          <a:cs typeface="+mj-cs"/>
        </a:defRPr>
      </a:lvl1pPr>
    </p:titleStyle>
    <p:bodyStyle>
      <a:lvl1pPr marL="421836" indent="-421836" algn="l" defTabSz="562447" rtl="0" eaLnBrk="1" latinLnBrk="0" hangingPunct="1">
        <a:spcBef>
          <a:spcPct val="20000"/>
        </a:spcBef>
        <a:buFont typeface="Arial"/>
        <a:buChar char="•"/>
        <a:defRPr sz="3900" kern="1200">
          <a:solidFill>
            <a:schemeClr val="tx1"/>
          </a:solidFill>
          <a:latin typeface="+mn-lt"/>
          <a:ea typeface="+mn-ea"/>
          <a:cs typeface="+mn-cs"/>
        </a:defRPr>
      </a:lvl1pPr>
      <a:lvl2pPr marL="913977" indent="-351530" algn="l" defTabSz="562447" rtl="0" eaLnBrk="1" latinLnBrk="0" hangingPunct="1">
        <a:spcBef>
          <a:spcPct val="20000"/>
        </a:spcBef>
        <a:buFont typeface="Arial"/>
        <a:buChar char="–"/>
        <a:defRPr sz="3400" kern="1200">
          <a:solidFill>
            <a:schemeClr val="tx1"/>
          </a:solidFill>
          <a:latin typeface="+mn-lt"/>
          <a:ea typeface="+mn-ea"/>
          <a:cs typeface="+mn-cs"/>
        </a:defRPr>
      </a:lvl2pPr>
      <a:lvl3pPr marL="1406119" indent="-281224" algn="l" defTabSz="562447" rtl="0" eaLnBrk="1" latinLnBrk="0" hangingPunct="1">
        <a:spcBef>
          <a:spcPct val="20000"/>
        </a:spcBef>
        <a:buFont typeface="Arial"/>
        <a:buChar char="•"/>
        <a:defRPr sz="3000" kern="1200">
          <a:solidFill>
            <a:schemeClr val="tx1"/>
          </a:solidFill>
          <a:latin typeface="+mn-lt"/>
          <a:ea typeface="+mn-ea"/>
          <a:cs typeface="+mn-cs"/>
        </a:defRPr>
      </a:lvl3pPr>
      <a:lvl4pPr marL="1968566" indent="-281224" algn="l" defTabSz="562447" rtl="0" eaLnBrk="1" latinLnBrk="0" hangingPunct="1">
        <a:spcBef>
          <a:spcPct val="20000"/>
        </a:spcBef>
        <a:buFont typeface="Arial"/>
        <a:buChar char="–"/>
        <a:defRPr sz="2500" kern="1200">
          <a:solidFill>
            <a:schemeClr val="tx1"/>
          </a:solidFill>
          <a:latin typeface="+mn-lt"/>
          <a:ea typeface="+mn-ea"/>
          <a:cs typeface="+mn-cs"/>
        </a:defRPr>
      </a:lvl4pPr>
      <a:lvl5pPr marL="2531013" indent="-281224" algn="l" defTabSz="562447" rtl="0" eaLnBrk="1" latinLnBrk="0" hangingPunct="1">
        <a:spcBef>
          <a:spcPct val="20000"/>
        </a:spcBef>
        <a:buFont typeface="Arial"/>
        <a:buChar char="»"/>
        <a:defRPr sz="2500" kern="1200">
          <a:solidFill>
            <a:schemeClr val="tx1"/>
          </a:solidFill>
          <a:latin typeface="+mn-lt"/>
          <a:ea typeface="+mn-ea"/>
          <a:cs typeface="+mn-cs"/>
        </a:defRPr>
      </a:lvl5pPr>
      <a:lvl6pPr marL="3093461" indent="-281224" algn="l" defTabSz="562447" rtl="0" eaLnBrk="1" latinLnBrk="0" hangingPunct="1">
        <a:spcBef>
          <a:spcPct val="20000"/>
        </a:spcBef>
        <a:buFont typeface="Arial"/>
        <a:buChar char="•"/>
        <a:defRPr sz="2500" kern="1200">
          <a:solidFill>
            <a:schemeClr val="tx1"/>
          </a:solidFill>
          <a:latin typeface="+mn-lt"/>
          <a:ea typeface="+mn-ea"/>
          <a:cs typeface="+mn-cs"/>
        </a:defRPr>
      </a:lvl6pPr>
      <a:lvl7pPr marL="3655908" indent="-281224" algn="l" defTabSz="562447" rtl="0" eaLnBrk="1" latinLnBrk="0" hangingPunct="1">
        <a:spcBef>
          <a:spcPct val="20000"/>
        </a:spcBef>
        <a:buFont typeface="Arial"/>
        <a:buChar char="•"/>
        <a:defRPr sz="2500" kern="1200">
          <a:solidFill>
            <a:schemeClr val="tx1"/>
          </a:solidFill>
          <a:latin typeface="+mn-lt"/>
          <a:ea typeface="+mn-ea"/>
          <a:cs typeface="+mn-cs"/>
        </a:defRPr>
      </a:lvl7pPr>
      <a:lvl8pPr marL="4218356" indent="-281224" algn="l" defTabSz="562447" rtl="0" eaLnBrk="1" latinLnBrk="0" hangingPunct="1">
        <a:spcBef>
          <a:spcPct val="20000"/>
        </a:spcBef>
        <a:buFont typeface="Arial"/>
        <a:buChar char="•"/>
        <a:defRPr sz="2500" kern="1200">
          <a:solidFill>
            <a:schemeClr val="tx1"/>
          </a:solidFill>
          <a:latin typeface="+mn-lt"/>
          <a:ea typeface="+mn-ea"/>
          <a:cs typeface="+mn-cs"/>
        </a:defRPr>
      </a:lvl8pPr>
      <a:lvl9pPr marL="4780803" indent="-281224" algn="l" defTabSz="562447"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s-ES"/>
      </a:defPPr>
      <a:lvl1pPr marL="0" algn="l" defTabSz="562447" rtl="0" eaLnBrk="1" latinLnBrk="0" hangingPunct="1">
        <a:defRPr sz="2200" kern="1200">
          <a:solidFill>
            <a:schemeClr val="tx1"/>
          </a:solidFill>
          <a:latin typeface="+mn-lt"/>
          <a:ea typeface="+mn-ea"/>
          <a:cs typeface="+mn-cs"/>
        </a:defRPr>
      </a:lvl1pPr>
      <a:lvl2pPr marL="562447" algn="l" defTabSz="562447" rtl="0" eaLnBrk="1" latinLnBrk="0" hangingPunct="1">
        <a:defRPr sz="2200" kern="1200">
          <a:solidFill>
            <a:schemeClr val="tx1"/>
          </a:solidFill>
          <a:latin typeface="+mn-lt"/>
          <a:ea typeface="+mn-ea"/>
          <a:cs typeface="+mn-cs"/>
        </a:defRPr>
      </a:lvl2pPr>
      <a:lvl3pPr marL="1124895" algn="l" defTabSz="562447" rtl="0" eaLnBrk="1" latinLnBrk="0" hangingPunct="1">
        <a:defRPr sz="2200" kern="1200">
          <a:solidFill>
            <a:schemeClr val="tx1"/>
          </a:solidFill>
          <a:latin typeface="+mn-lt"/>
          <a:ea typeface="+mn-ea"/>
          <a:cs typeface="+mn-cs"/>
        </a:defRPr>
      </a:lvl3pPr>
      <a:lvl4pPr marL="1687342" algn="l" defTabSz="562447" rtl="0" eaLnBrk="1" latinLnBrk="0" hangingPunct="1">
        <a:defRPr sz="2200" kern="1200">
          <a:solidFill>
            <a:schemeClr val="tx1"/>
          </a:solidFill>
          <a:latin typeface="+mn-lt"/>
          <a:ea typeface="+mn-ea"/>
          <a:cs typeface="+mn-cs"/>
        </a:defRPr>
      </a:lvl4pPr>
      <a:lvl5pPr marL="2249790" algn="l" defTabSz="562447" rtl="0" eaLnBrk="1" latinLnBrk="0" hangingPunct="1">
        <a:defRPr sz="2200" kern="1200">
          <a:solidFill>
            <a:schemeClr val="tx1"/>
          </a:solidFill>
          <a:latin typeface="+mn-lt"/>
          <a:ea typeface="+mn-ea"/>
          <a:cs typeface="+mn-cs"/>
        </a:defRPr>
      </a:lvl5pPr>
      <a:lvl6pPr marL="2812237" algn="l" defTabSz="562447" rtl="0" eaLnBrk="1" latinLnBrk="0" hangingPunct="1">
        <a:defRPr sz="2200" kern="1200">
          <a:solidFill>
            <a:schemeClr val="tx1"/>
          </a:solidFill>
          <a:latin typeface="+mn-lt"/>
          <a:ea typeface="+mn-ea"/>
          <a:cs typeface="+mn-cs"/>
        </a:defRPr>
      </a:lvl6pPr>
      <a:lvl7pPr marL="3374685" algn="l" defTabSz="562447" rtl="0" eaLnBrk="1" latinLnBrk="0" hangingPunct="1">
        <a:defRPr sz="2200" kern="1200">
          <a:solidFill>
            <a:schemeClr val="tx1"/>
          </a:solidFill>
          <a:latin typeface="+mn-lt"/>
          <a:ea typeface="+mn-ea"/>
          <a:cs typeface="+mn-cs"/>
        </a:defRPr>
      </a:lvl7pPr>
      <a:lvl8pPr marL="3937132" algn="l" defTabSz="562447" rtl="0" eaLnBrk="1" latinLnBrk="0" hangingPunct="1">
        <a:defRPr sz="2200" kern="1200">
          <a:solidFill>
            <a:schemeClr val="tx1"/>
          </a:solidFill>
          <a:latin typeface="+mn-lt"/>
          <a:ea typeface="+mn-ea"/>
          <a:cs typeface="+mn-cs"/>
        </a:defRPr>
      </a:lvl8pPr>
      <a:lvl9pPr marL="4499580" algn="l" defTabSz="562447"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190820" y="3333750"/>
            <a:ext cx="7917040" cy="523220"/>
          </a:xfrm>
          <a:prstGeom prst="rect">
            <a:avLst/>
          </a:prstGeom>
          <a:noFill/>
        </p:spPr>
        <p:txBody>
          <a:bodyPr wrap="square" rtlCol="0">
            <a:spAutoFit/>
          </a:bodyPr>
          <a:lstStyle>
            <a:defPPr>
              <a:defRPr lang="es-ES"/>
            </a:defPPr>
            <a:lvl1pPr algn="ctr">
              <a:defRPr sz="28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s-CL" dirty="0"/>
              <a:t>UN RESIDUO, UN RECURSO</a:t>
            </a:r>
          </a:p>
        </p:txBody>
      </p:sp>
      <p:sp>
        <p:nvSpPr>
          <p:cNvPr id="7" name="Subtítulo 2"/>
          <p:cNvSpPr txBox="1">
            <a:spLocks/>
          </p:cNvSpPr>
          <p:nvPr/>
        </p:nvSpPr>
        <p:spPr>
          <a:xfrm>
            <a:off x="3863340" y="4171949"/>
            <a:ext cx="4572000" cy="954107"/>
          </a:xfrm>
          <a:prstGeom prst="rect">
            <a:avLst/>
          </a:prstGeom>
          <a:noFill/>
        </p:spPr>
        <p:txBody>
          <a:bodyPr wrap="square" rtlCol="0">
            <a:spAutoFit/>
          </a:bodyPr>
          <a:lstStyle>
            <a:defPPr>
              <a:defRPr lang="es-ES"/>
            </a:defPPr>
            <a:lvl1pPr algn="ctr">
              <a:defRPr sz="2800">
                <a:solidFill>
                  <a:schemeClr val="tx2"/>
                </a:solidFill>
                <a:latin typeface="Verdana" panose="020B0604030504040204" pitchFamily="34" charset="0"/>
                <a:ea typeface="Verdana" panose="020B0604030504040204" pitchFamily="34" charset="0"/>
                <a:cs typeface="Verdana" panose="020B0604030504040204" pitchFamily="34" charset="0"/>
              </a:defRPr>
            </a:lvl1pPr>
            <a:lvl5pPr marL="0" lvl="4" algn="ctr">
              <a:defRPr>
                <a:solidFill>
                  <a:schemeClr val="tx2"/>
                </a:solidFill>
                <a:latin typeface="Verdana" panose="020B0604030504040204" pitchFamily="34" charset="0"/>
                <a:ea typeface="Verdana" panose="020B0604030504040204" pitchFamily="34" charset="0"/>
                <a:cs typeface="Verdana" panose="020B0604030504040204" pitchFamily="34" charset="0"/>
              </a:defRPr>
            </a:lvl5pPr>
          </a:lstStyle>
          <a:p>
            <a:r>
              <a:rPr lang="es-CL" dirty="0"/>
              <a:t>3°básico</a:t>
            </a:r>
          </a:p>
          <a:p>
            <a:r>
              <a:rPr lang="es-CL" dirty="0"/>
              <a:t>Ciencias Naturales</a:t>
            </a:r>
          </a:p>
        </p:txBody>
      </p:sp>
      <p:sp>
        <p:nvSpPr>
          <p:cNvPr id="8" name="Subtítulo 2"/>
          <p:cNvSpPr txBox="1">
            <a:spLocks/>
          </p:cNvSpPr>
          <p:nvPr/>
        </p:nvSpPr>
        <p:spPr>
          <a:xfrm>
            <a:off x="1428750" y="5377476"/>
            <a:ext cx="8972550" cy="738664"/>
          </a:xfrm>
          <a:prstGeom prst="rect">
            <a:avLst/>
          </a:prstGeom>
          <a:noFill/>
        </p:spPr>
        <p:txBody>
          <a:bodyPr wrap="square" rtlCol="0">
            <a:spAutoFit/>
          </a:bodyPr>
          <a:lstStyle>
            <a:defPPr>
              <a:defRPr lang="es-ES"/>
            </a:defPPr>
            <a:lvl1pPr algn="ctr">
              <a:defRPr sz="28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0" lvl="4" algn="ctr"/>
            <a:r>
              <a:rPr lang="es-CL" sz="1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Presentación creada el año 2017 para </a:t>
            </a:r>
            <a:r>
              <a:rPr lang="es-CL" sz="1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apoyar la labor de docentes y educadores, y puesta a disposición en el Repositorio de Educación Ambiental del Ministerio del Medio Ambiente.</a:t>
            </a:r>
          </a:p>
          <a:p>
            <a:pPr marL="0" lvl="4" algn="ctr"/>
            <a:r>
              <a:rPr lang="es-MX" sz="1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Puede ser utilizada y modificada haciendo referencia al Ministerio.</a:t>
            </a:r>
            <a:endParaRPr lang="es-CL" sz="1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52537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dondear rectángulo de esquina del mismo lado 11"/>
          <p:cNvSpPr/>
          <p:nvPr/>
        </p:nvSpPr>
        <p:spPr>
          <a:xfrm>
            <a:off x="6069470" y="1803372"/>
            <a:ext cx="5356846" cy="5351301"/>
          </a:xfrm>
          <a:prstGeom prst="round2SameRect">
            <a:avLst/>
          </a:prstGeom>
          <a:solidFill>
            <a:srgbClr val="9BBB59">
              <a:alpha val="50196"/>
            </a:srgbClr>
          </a:solidFill>
        </p:spPr>
        <p:style>
          <a:lnRef idx="2">
            <a:schemeClr val="accent3">
              <a:shade val="50000"/>
            </a:schemeClr>
          </a:lnRef>
          <a:fillRef idx="1">
            <a:schemeClr val="accent3"/>
          </a:fillRef>
          <a:effectRef idx="0">
            <a:schemeClr val="accent3"/>
          </a:effectRef>
          <a:fontRef idx="minor">
            <a:schemeClr val="lt1"/>
          </a:fontRef>
        </p:style>
        <p:txBody>
          <a:bodyPr lIns="112489" tIns="56245" rIns="112489" bIns="56245" rtlCol="0" anchor="ctr"/>
          <a:lstStyle/>
          <a:p>
            <a:pPr algn="ctr"/>
            <a:endParaRPr lang="es-CL"/>
          </a:p>
        </p:txBody>
      </p:sp>
      <p:grpSp>
        <p:nvGrpSpPr>
          <p:cNvPr id="4" name="Grupo 3"/>
          <p:cNvGrpSpPr/>
          <p:nvPr/>
        </p:nvGrpSpPr>
        <p:grpSpPr>
          <a:xfrm>
            <a:off x="-416797" y="1313501"/>
            <a:ext cx="6486267" cy="6262955"/>
            <a:chOff x="48463" y="1508125"/>
            <a:chExt cx="4031126" cy="4145526"/>
          </a:xfrm>
        </p:grpSpPr>
        <p:pic>
          <p:nvPicPr>
            <p:cNvPr id="5"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3" y="3503382"/>
              <a:ext cx="1506855" cy="2020252"/>
            </a:xfrm>
            <a:prstGeom prst="rect">
              <a:avLst/>
            </a:prstGeom>
          </p:spPr>
        </p:pic>
        <p:pic>
          <p:nvPicPr>
            <p:cNvPr id="6"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338" y="4513508"/>
              <a:ext cx="880110" cy="1140143"/>
            </a:xfrm>
            <a:prstGeom prst="rect">
              <a:avLst/>
            </a:prstGeom>
          </p:spPr>
        </p:pic>
        <p:pic>
          <p:nvPicPr>
            <p:cNvPr id="7"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102" y="1508125"/>
              <a:ext cx="3900487" cy="2887028"/>
            </a:xfrm>
            <a:prstGeom prst="rect">
              <a:avLst/>
            </a:prstGeom>
          </p:spPr>
        </p:pic>
      </p:grpSp>
      <p:sp>
        <p:nvSpPr>
          <p:cNvPr id="8" name="Rectángulo 8"/>
          <p:cNvSpPr/>
          <p:nvPr/>
        </p:nvSpPr>
        <p:spPr>
          <a:xfrm>
            <a:off x="6479150" y="2344623"/>
            <a:ext cx="4788797" cy="713753"/>
          </a:xfrm>
          <a:prstGeom prst="rect">
            <a:avLst/>
          </a:prstGeom>
        </p:spPr>
        <p:txBody>
          <a:bodyPr wrap="square" lIns="112489" tIns="56245" rIns="112489" bIns="56245">
            <a:spAutoFit/>
          </a:bodyPr>
          <a:lstStyle/>
          <a:p>
            <a:pPr algn="ctr"/>
            <a:r>
              <a:rPr lang="es-CL" sz="3900" b="1" dirty="0">
                <a:solidFill>
                  <a:schemeClr val="tx2"/>
                </a:solidFill>
                <a:latin typeface="Verdana"/>
                <a:ea typeface="ヒラギノ角ゴ Pro W3" charset="-128"/>
                <a:cs typeface="Verdana"/>
              </a:rPr>
              <a:t>Prevención</a:t>
            </a:r>
          </a:p>
        </p:txBody>
      </p:sp>
      <p:sp>
        <p:nvSpPr>
          <p:cNvPr id="9" name="Rectángulo 1"/>
          <p:cNvSpPr/>
          <p:nvPr/>
        </p:nvSpPr>
        <p:spPr>
          <a:xfrm>
            <a:off x="6192586" y="3290843"/>
            <a:ext cx="5233730" cy="2268024"/>
          </a:xfrm>
          <a:prstGeom prst="rect">
            <a:avLst/>
          </a:prstGeom>
        </p:spPr>
        <p:txBody>
          <a:bodyPr wrap="square" lIns="112489" tIns="56245" rIns="112489" bIns="56245">
            <a:spAutoFit/>
          </a:bodyPr>
          <a:lstStyle/>
          <a:p>
            <a:pPr marL="421836" indent="-421836">
              <a:buFont typeface="Arial" panose="020B0604020202020204" pitchFamily="34" charset="0"/>
              <a:buChar char="•"/>
            </a:pPr>
            <a:r>
              <a:rPr lang="es-CL" sz="2500" dirty="0">
                <a:solidFill>
                  <a:schemeClr val="tx2"/>
                </a:solidFill>
                <a:latin typeface="Verdana"/>
                <a:ea typeface="ヒラギノ角ゴ Pro W3" charset="-128"/>
                <a:cs typeface="Verdana"/>
              </a:rPr>
              <a:t>Rediseñar productos.</a:t>
            </a:r>
          </a:p>
          <a:p>
            <a:pPr marL="421836" indent="-421836">
              <a:buFont typeface="Arial" panose="020B0604020202020204" pitchFamily="34" charset="0"/>
              <a:buChar char="•"/>
            </a:pPr>
            <a:r>
              <a:rPr lang="es-CL" sz="2500" dirty="0">
                <a:solidFill>
                  <a:schemeClr val="tx2"/>
                </a:solidFill>
                <a:latin typeface="Verdana"/>
                <a:ea typeface="ヒラギノ角ゴ Pro W3" charset="-128"/>
                <a:cs typeface="Verdana"/>
              </a:rPr>
              <a:t>Maximizar su vida útil.</a:t>
            </a:r>
          </a:p>
          <a:p>
            <a:pPr marL="421836" indent="-421836">
              <a:buFont typeface="Arial" panose="020B0604020202020204" pitchFamily="34" charset="0"/>
              <a:buChar char="•"/>
            </a:pPr>
            <a:r>
              <a:rPr lang="es-CL" sz="2500" dirty="0">
                <a:solidFill>
                  <a:schemeClr val="tx2"/>
                </a:solidFill>
                <a:latin typeface="Verdana"/>
                <a:ea typeface="ヒラギノ角ゴ Pro W3" charset="-128"/>
                <a:cs typeface="Verdana"/>
              </a:rPr>
              <a:t>Eliminar generación y </a:t>
            </a:r>
            <a:r>
              <a:rPr lang="es-CL" sz="2500" dirty="0">
                <a:solidFill>
                  <a:schemeClr val="tx2"/>
                </a:solidFill>
                <a:latin typeface="Verdana"/>
                <a:ea typeface="ヒラギノ角ゴ Pro W3" charset="-128"/>
                <a:cs typeface="Verdana"/>
              </a:rPr>
              <a:t>consumo </a:t>
            </a:r>
            <a:r>
              <a:rPr lang="es-CL" sz="2500" dirty="0">
                <a:solidFill>
                  <a:schemeClr val="tx2"/>
                </a:solidFill>
                <a:latin typeface="Verdana"/>
                <a:ea typeface="ヒラギノ角ゴ Pro W3" charset="-128"/>
                <a:cs typeface="Verdana"/>
              </a:rPr>
              <a:t>de materiales peligrosos.</a:t>
            </a:r>
          </a:p>
          <a:p>
            <a:pPr marL="210918" indent="-210918" algn="ctr">
              <a:buFont typeface="Arial" panose="020B0604020202020204" pitchFamily="34" charset="0"/>
              <a:buChar char="•"/>
            </a:pPr>
            <a:endParaRPr lang="es-CL" sz="1500" dirty="0">
              <a:solidFill>
                <a:schemeClr val="tx2"/>
              </a:solidFill>
            </a:endParaRPr>
          </a:p>
        </p:txBody>
      </p:sp>
      <p:pic>
        <p:nvPicPr>
          <p:cNvPr id="10"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2585" y="5108585"/>
            <a:ext cx="5075361" cy="2502577"/>
          </a:xfrm>
          <a:prstGeom prst="rect">
            <a:avLst/>
          </a:prstGeom>
        </p:spPr>
      </p:pic>
      <p:sp>
        <p:nvSpPr>
          <p:cNvPr id="11" name="CuadroTexto 9"/>
          <p:cNvSpPr txBox="1"/>
          <p:nvPr/>
        </p:nvSpPr>
        <p:spPr>
          <a:xfrm>
            <a:off x="9251929" y="5150336"/>
            <a:ext cx="1123254" cy="1483194"/>
          </a:xfrm>
          <a:prstGeom prst="rect">
            <a:avLst/>
          </a:prstGeom>
          <a:noFill/>
        </p:spPr>
        <p:txBody>
          <a:bodyPr wrap="none" lIns="112489" tIns="56245" rIns="112489" bIns="56245" rtlCol="0">
            <a:spAutoFit/>
          </a:bodyPr>
          <a:lstStyle/>
          <a:p>
            <a:r>
              <a:rPr lang="es-CL" sz="8900" dirty="0">
                <a:ln w="0"/>
                <a:solidFill>
                  <a:schemeClr val="accent3">
                    <a:lumMod val="75000"/>
                  </a:schemeClr>
                </a:solidFill>
                <a:effectLst>
                  <a:outerShdw blurRad="38100" dist="19050" dir="2700000" algn="tl" rotWithShape="0">
                    <a:schemeClr val="dk1">
                      <a:alpha val="40000"/>
                    </a:schemeClr>
                  </a:outerShdw>
                </a:effectLst>
                <a:sym typeface="Wingdings" panose="05000000000000000000" pitchFamily="2" charset="2"/>
              </a:rPr>
              <a:t></a:t>
            </a:r>
            <a:endParaRPr lang="es-CL" sz="8900" dirty="0">
              <a:ln w="0"/>
              <a:solidFill>
                <a:schemeClr val="accent3">
                  <a:lumMod val="75000"/>
                </a:schemeClr>
              </a:solidFill>
              <a:effectLst>
                <a:outerShdw blurRad="38100" dist="19050" dir="2700000" algn="tl" rotWithShape="0">
                  <a:schemeClr val="dk1">
                    <a:alpha val="40000"/>
                  </a:schemeClr>
                </a:outerShdw>
              </a:effectLst>
            </a:endParaRPr>
          </a:p>
        </p:txBody>
      </p:sp>
      <p:sp>
        <p:nvSpPr>
          <p:cNvPr id="12" name="Rectángulo 10"/>
          <p:cNvSpPr/>
          <p:nvPr/>
        </p:nvSpPr>
        <p:spPr>
          <a:xfrm>
            <a:off x="7127205" y="5222568"/>
            <a:ext cx="951732" cy="1483194"/>
          </a:xfrm>
          <a:prstGeom prst="rect">
            <a:avLst/>
          </a:prstGeom>
        </p:spPr>
        <p:txBody>
          <a:bodyPr wrap="none" lIns="112489" tIns="56245" rIns="112489" bIns="56245">
            <a:spAutoFit/>
          </a:bodyPr>
          <a:lstStyle/>
          <a:p>
            <a:r>
              <a:rPr lang="es-CL" sz="8900" dirty="0">
                <a:solidFill>
                  <a:srgbClr val="FF0000"/>
                </a:solidFill>
                <a:sym typeface="Wingdings" panose="05000000000000000000" pitchFamily="2" charset="2"/>
              </a:rPr>
              <a:t></a:t>
            </a:r>
            <a:endParaRPr lang="es-CL" sz="8900" dirty="0">
              <a:solidFill>
                <a:srgbClr val="FF0000"/>
              </a:solidFill>
            </a:endParaRPr>
          </a:p>
        </p:txBody>
      </p:sp>
    </p:spTree>
    <p:extLst>
      <p:ext uri="{BB962C8B-B14F-4D97-AF65-F5344CB8AC3E}">
        <p14:creationId xmlns:p14="http://schemas.microsoft.com/office/powerpoint/2010/main" val="567089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dondear rectángulo de esquina del mismo lado 5"/>
          <p:cNvSpPr/>
          <p:nvPr/>
        </p:nvSpPr>
        <p:spPr>
          <a:xfrm>
            <a:off x="5732626" y="1731387"/>
            <a:ext cx="5511947" cy="5351301"/>
          </a:xfrm>
          <a:prstGeom prst="round2SameRect">
            <a:avLst/>
          </a:prstGeom>
          <a:solidFill>
            <a:srgbClr val="00B050">
              <a:alpha val="50196"/>
            </a:srgbClr>
          </a:solidFill>
        </p:spPr>
        <p:style>
          <a:lnRef idx="2">
            <a:schemeClr val="accent3">
              <a:shade val="50000"/>
            </a:schemeClr>
          </a:lnRef>
          <a:fillRef idx="1">
            <a:schemeClr val="accent3"/>
          </a:fillRef>
          <a:effectRef idx="0">
            <a:schemeClr val="accent3"/>
          </a:effectRef>
          <a:fontRef idx="minor">
            <a:schemeClr val="lt1"/>
          </a:fontRef>
        </p:style>
        <p:txBody>
          <a:bodyPr lIns="112489" tIns="56245" rIns="112489" bIns="56245" rtlCol="0" anchor="ctr"/>
          <a:lstStyle/>
          <a:p>
            <a:pPr algn="ctr"/>
            <a:endParaRPr lang="es-CL"/>
          </a:p>
        </p:txBody>
      </p:sp>
      <p:pic>
        <p:nvPicPr>
          <p:cNvPr id="4"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00" y="4435969"/>
            <a:ext cx="2424599" cy="2849521"/>
          </a:xfrm>
          <a:prstGeom prst="rect">
            <a:avLst/>
          </a:prstGeom>
        </p:spPr>
      </p:pic>
      <p:pic>
        <p:nvPicPr>
          <p:cNvPr id="5"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456" y="5947818"/>
            <a:ext cx="1416137" cy="1608146"/>
          </a:xfrm>
          <a:prstGeom prst="rect">
            <a:avLst/>
          </a:prstGeom>
        </p:spPr>
      </p:pic>
      <p:pic>
        <p:nvPicPr>
          <p:cNvPr id="6"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225" y="1313502"/>
            <a:ext cx="6276063" cy="4547228"/>
          </a:xfrm>
          <a:prstGeom prst="rect">
            <a:avLst/>
          </a:prstGeom>
        </p:spPr>
      </p:pic>
      <p:sp>
        <p:nvSpPr>
          <p:cNvPr id="7" name="Rectángulo 6"/>
          <p:cNvSpPr/>
          <p:nvPr/>
        </p:nvSpPr>
        <p:spPr>
          <a:xfrm>
            <a:off x="6324540" y="2322850"/>
            <a:ext cx="4476197" cy="713753"/>
          </a:xfrm>
          <a:prstGeom prst="rect">
            <a:avLst/>
          </a:prstGeom>
        </p:spPr>
        <p:txBody>
          <a:bodyPr wrap="square" lIns="112489" tIns="56245" rIns="112489" bIns="56245">
            <a:spAutoFit/>
          </a:bodyPr>
          <a:lstStyle/>
          <a:p>
            <a:pPr algn="ctr"/>
            <a:r>
              <a:rPr lang="es-CL" sz="3900" b="1" dirty="0">
                <a:solidFill>
                  <a:schemeClr val="tx2"/>
                </a:solidFill>
                <a:latin typeface="Verdana"/>
                <a:ea typeface="ヒラギノ角ゴ Pro W3" charset="-128"/>
                <a:cs typeface="Verdana"/>
              </a:rPr>
              <a:t>Reutilización</a:t>
            </a:r>
          </a:p>
        </p:txBody>
      </p:sp>
      <p:sp>
        <p:nvSpPr>
          <p:cNvPr id="8" name="Rectángulo 1"/>
          <p:cNvSpPr/>
          <p:nvPr/>
        </p:nvSpPr>
        <p:spPr>
          <a:xfrm>
            <a:off x="5732626" y="3243541"/>
            <a:ext cx="5551166" cy="2037192"/>
          </a:xfrm>
          <a:prstGeom prst="rect">
            <a:avLst/>
          </a:prstGeom>
        </p:spPr>
        <p:txBody>
          <a:bodyPr wrap="square" lIns="112489" tIns="56245" rIns="112489" bIns="56245">
            <a:spAutoFit/>
          </a:bodyPr>
          <a:lstStyle/>
          <a:p>
            <a:pPr marL="421836" indent="-421836">
              <a:buFont typeface="Arial" panose="020B0604020202020204" pitchFamily="34" charset="0"/>
              <a:buChar char="•"/>
            </a:pPr>
            <a:r>
              <a:rPr lang="es-MX" sz="2500" dirty="0">
                <a:solidFill>
                  <a:schemeClr val="tx2"/>
                </a:solidFill>
                <a:latin typeface="Verdana"/>
                <a:ea typeface="ヒラギノ角ゴ Pro W3" charset="-128"/>
                <a:cs typeface="Verdana"/>
              </a:rPr>
              <a:t>Darle un nuevo uso a un producto.</a:t>
            </a:r>
            <a:endParaRPr lang="es-CL" sz="2500" dirty="0">
              <a:solidFill>
                <a:schemeClr val="tx2"/>
              </a:solidFill>
              <a:latin typeface="Verdana"/>
              <a:ea typeface="ヒラギノ角ゴ Pro W3" charset="-128"/>
              <a:cs typeface="Verdana"/>
            </a:endParaRPr>
          </a:p>
          <a:p>
            <a:pPr marL="421836" indent="-421836">
              <a:buFont typeface="Arial" panose="020B0604020202020204" pitchFamily="34" charset="0"/>
              <a:buChar char="•"/>
            </a:pPr>
            <a:r>
              <a:rPr lang="es-CL" sz="2500" dirty="0">
                <a:solidFill>
                  <a:schemeClr val="tx2"/>
                </a:solidFill>
                <a:latin typeface="Verdana"/>
                <a:ea typeface="ヒラギノ角ゴ Pro W3" charset="-128"/>
                <a:cs typeface="Verdana"/>
              </a:rPr>
              <a:t>Revisar</a:t>
            </a:r>
            <a:r>
              <a:rPr lang="es-CL" sz="2500" dirty="0">
                <a:solidFill>
                  <a:schemeClr val="tx2"/>
                </a:solidFill>
                <a:latin typeface="Verdana"/>
                <a:ea typeface="ヒラギノ角ゴ Pro W3" charset="-128"/>
                <a:cs typeface="Verdana"/>
              </a:rPr>
              <a:t>, limpiar, reparar y restaurar productos completos o partes.</a:t>
            </a:r>
          </a:p>
        </p:txBody>
      </p:sp>
      <p:pic>
        <p:nvPicPr>
          <p:cNvPr id="9" name="Imagen 2"/>
          <p:cNvPicPr>
            <a:picLocks noChangeAspect="1"/>
          </p:cNvPicPr>
          <p:nvPr/>
        </p:nvPicPr>
        <p:blipFill>
          <a:blip r:embed="rId5"/>
          <a:stretch>
            <a:fillRect/>
          </a:stretch>
        </p:blipFill>
        <p:spPr>
          <a:xfrm>
            <a:off x="7534462" y="5077293"/>
            <a:ext cx="2843514" cy="1881472"/>
          </a:xfrm>
          <a:prstGeom prst="rect">
            <a:avLst/>
          </a:prstGeom>
        </p:spPr>
      </p:pic>
    </p:spTree>
    <p:extLst>
      <p:ext uri="{BB962C8B-B14F-4D97-AF65-F5344CB8AC3E}">
        <p14:creationId xmlns:p14="http://schemas.microsoft.com/office/powerpoint/2010/main" val="213398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dondear rectángulo de esquina del mismo lado 11"/>
          <p:cNvSpPr/>
          <p:nvPr/>
        </p:nvSpPr>
        <p:spPr>
          <a:xfrm>
            <a:off x="5741927" y="1740784"/>
            <a:ext cx="5642647" cy="5533635"/>
          </a:xfrm>
          <a:prstGeom prst="round2SameRect">
            <a:avLst/>
          </a:prstGeom>
          <a:solidFill>
            <a:srgbClr val="FFC000">
              <a:alpha val="50196"/>
            </a:srgbClr>
          </a:solidFill>
        </p:spPr>
        <p:style>
          <a:lnRef idx="2">
            <a:schemeClr val="accent3">
              <a:shade val="50000"/>
            </a:schemeClr>
          </a:lnRef>
          <a:fillRef idx="1">
            <a:schemeClr val="accent3"/>
          </a:fillRef>
          <a:effectRef idx="0">
            <a:schemeClr val="accent3"/>
          </a:effectRef>
          <a:fontRef idx="minor">
            <a:schemeClr val="lt1"/>
          </a:fontRef>
        </p:style>
        <p:txBody>
          <a:bodyPr lIns="112489" tIns="56245" rIns="112489" bIns="56245" rtlCol="0" anchor="ctr"/>
          <a:lstStyle/>
          <a:p>
            <a:pPr algn="ctr"/>
            <a:endParaRPr lang="es-CL"/>
          </a:p>
        </p:txBody>
      </p:sp>
      <p:pic>
        <p:nvPicPr>
          <p:cNvPr id="4"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2" y="4255945"/>
            <a:ext cx="2424599" cy="2849521"/>
          </a:xfrm>
          <a:prstGeom prst="rect">
            <a:avLst/>
          </a:prstGeom>
        </p:spPr>
      </p:pic>
      <p:pic>
        <p:nvPicPr>
          <p:cNvPr id="5"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456" y="5922652"/>
            <a:ext cx="1416137" cy="1608146"/>
          </a:xfrm>
          <a:prstGeom prst="rect">
            <a:avLst/>
          </a:prstGeom>
        </p:spPr>
      </p:pic>
      <p:pic>
        <p:nvPicPr>
          <p:cNvPr id="6"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225" y="1313502"/>
            <a:ext cx="6276063" cy="4608327"/>
          </a:xfrm>
          <a:prstGeom prst="rect">
            <a:avLst/>
          </a:prstGeom>
        </p:spPr>
      </p:pic>
      <p:sp>
        <p:nvSpPr>
          <p:cNvPr id="7" name="Rectángulo 1"/>
          <p:cNvSpPr/>
          <p:nvPr/>
        </p:nvSpPr>
        <p:spPr>
          <a:xfrm>
            <a:off x="6402948" y="1844843"/>
            <a:ext cx="4582337" cy="713753"/>
          </a:xfrm>
          <a:prstGeom prst="rect">
            <a:avLst/>
          </a:prstGeom>
        </p:spPr>
        <p:txBody>
          <a:bodyPr wrap="square" lIns="112489" tIns="56245" rIns="112489" bIns="56245">
            <a:spAutoFit/>
          </a:bodyPr>
          <a:lstStyle/>
          <a:p>
            <a:pPr algn="ctr"/>
            <a:r>
              <a:rPr lang="es-CL" sz="3900" b="1" dirty="0">
                <a:solidFill>
                  <a:schemeClr val="tx2"/>
                </a:solidFill>
                <a:latin typeface="Verdana"/>
                <a:ea typeface="ヒラギノ角ゴ Pro W3" charset="-128"/>
                <a:cs typeface="Verdana"/>
              </a:rPr>
              <a:t>Reciclaje</a:t>
            </a:r>
          </a:p>
        </p:txBody>
      </p:sp>
      <p:pic>
        <p:nvPicPr>
          <p:cNvPr id="8"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7607" y="3395603"/>
            <a:ext cx="5618073" cy="3859990"/>
          </a:xfrm>
          <a:prstGeom prst="rect">
            <a:avLst/>
          </a:prstGeom>
        </p:spPr>
      </p:pic>
      <p:sp>
        <p:nvSpPr>
          <p:cNvPr id="9" name="Rectángulo 2"/>
          <p:cNvSpPr/>
          <p:nvPr/>
        </p:nvSpPr>
        <p:spPr>
          <a:xfrm>
            <a:off x="5909125" y="2570816"/>
            <a:ext cx="5381409" cy="1652471"/>
          </a:xfrm>
          <a:prstGeom prst="rect">
            <a:avLst/>
          </a:prstGeom>
        </p:spPr>
        <p:txBody>
          <a:bodyPr wrap="square" lIns="112489" tIns="56245" rIns="112489" bIns="56245">
            <a:spAutoFit/>
          </a:bodyPr>
          <a:lstStyle/>
          <a:p>
            <a:pPr marL="421836" indent="-421836">
              <a:buFont typeface="Arial" panose="020B0604020202020204" pitchFamily="34" charset="0"/>
              <a:buChar char="•"/>
            </a:pPr>
            <a:r>
              <a:rPr lang="es-CL" sz="2500" dirty="0" err="1">
                <a:solidFill>
                  <a:schemeClr val="tx2"/>
                </a:solidFill>
                <a:latin typeface="Verdana"/>
                <a:ea typeface="ヒラギノ角ゴ Pro W3" charset="-128"/>
                <a:cs typeface="Verdana"/>
              </a:rPr>
              <a:t>Compostar</a:t>
            </a:r>
            <a:r>
              <a:rPr lang="es-CL" sz="2500" dirty="0">
                <a:solidFill>
                  <a:schemeClr val="tx2"/>
                </a:solidFill>
                <a:latin typeface="Verdana"/>
                <a:ea typeface="ヒラギノ角ゴ Pro W3" charset="-128"/>
                <a:cs typeface="Verdana"/>
              </a:rPr>
              <a:t> o </a:t>
            </a:r>
            <a:r>
              <a:rPr lang="es-CL" sz="2500" dirty="0" err="1" smtClean="0">
                <a:solidFill>
                  <a:schemeClr val="tx2"/>
                </a:solidFill>
                <a:latin typeface="Verdana"/>
                <a:ea typeface="ヒラギノ角ゴ Pro W3" charset="-128"/>
                <a:cs typeface="Verdana"/>
              </a:rPr>
              <a:t>vermicompostar</a:t>
            </a:r>
            <a:r>
              <a:rPr lang="es-CL" sz="2500" dirty="0" smtClean="0">
                <a:solidFill>
                  <a:schemeClr val="tx2"/>
                </a:solidFill>
                <a:latin typeface="Verdana"/>
                <a:ea typeface="ヒラギノ角ゴ Pro W3" charset="-128"/>
                <a:cs typeface="Verdana"/>
              </a:rPr>
              <a:t> </a:t>
            </a:r>
            <a:r>
              <a:rPr lang="es-CL" sz="2500" dirty="0">
                <a:solidFill>
                  <a:schemeClr val="tx2"/>
                </a:solidFill>
                <a:latin typeface="Verdana"/>
                <a:ea typeface="ヒラギノ角ゴ Pro W3" charset="-128"/>
                <a:cs typeface="Verdana"/>
              </a:rPr>
              <a:t>los residuos orgánicos.</a:t>
            </a:r>
          </a:p>
          <a:p>
            <a:pPr marL="421836" indent="-421836">
              <a:buFont typeface="Arial" panose="020B0604020202020204" pitchFamily="34" charset="0"/>
              <a:buChar char="•"/>
            </a:pPr>
            <a:r>
              <a:rPr lang="es-CL" sz="2500" dirty="0">
                <a:solidFill>
                  <a:schemeClr val="tx2"/>
                </a:solidFill>
                <a:latin typeface="Verdana"/>
                <a:ea typeface="ヒラギノ角ゴ Pro W3" charset="-128"/>
                <a:cs typeface="Verdana"/>
              </a:rPr>
              <a:t>Convertir los residuos secos en nuevos productos.</a:t>
            </a:r>
          </a:p>
        </p:txBody>
      </p:sp>
    </p:spTree>
    <p:extLst>
      <p:ext uri="{BB962C8B-B14F-4D97-AF65-F5344CB8AC3E}">
        <p14:creationId xmlns:p14="http://schemas.microsoft.com/office/powerpoint/2010/main" val="2391587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8" y="4398754"/>
            <a:ext cx="2424599" cy="2849521"/>
          </a:xfrm>
          <a:prstGeom prst="rect">
            <a:avLst/>
          </a:prstGeom>
        </p:spPr>
      </p:pic>
      <p:pic>
        <p:nvPicPr>
          <p:cNvPr id="4"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456" y="6053284"/>
            <a:ext cx="1416137" cy="1608146"/>
          </a:xfrm>
          <a:prstGeom prst="rect">
            <a:avLst/>
          </a:prstGeom>
        </p:spPr>
      </p:pic>
      <p:pic>
        <p:nvPicPr>
          <p:cNvPr id="5"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225" y="1313502"/>
            <a:ext cx="6276063" cy="4771612"/>
          </a:xfrm>
          <a:prstGeom prst="rect">
            <a:avLst/>
          </a:prstGeom>
        </p:spPr>
      </p:pic>
      <p:sp>
        <p:nvSpPr>
          <p:cNvPr id="6" name="Redondear rectángulo de esquina del mismo lado 5"/>
          <p:cNvSpPr/>
          <p:nvPr/>
        </p:nvSpPr>
        <p:spPr>
          <a:xfrm>
            <a:off x="5861673" y="1781600"/>
            <a:ext cx="5449818" cy="5351301"/>
          </a:xfrm>
          <a:prstGeom prst="round2SameRect">
            <a:avLst/>
          </a:prstGeom>
          <a:solidFill>
            <a:schemeClr val="accent6">
              <a:lumMod val="75000"/>
              <a:alpha val="50196"/>
            </a:schemeClr>
          </a:solidFill>
        </p:spPr>
        <p:style>
          <a:lnRef idx="2">
            <a:schemeClr val="accent3">
              <a:shade val="50000"/>
            </a:schemeClr>
          </a:lnRef>
          <a:fillRef idx="1">
            <a:schemeClr val="accent3"/>
          </a:fillRef>
          <a:effectRef idx="0">
            <a:schemeClr val="accent3"/>
          </a:effectRef>
          <a:fontRef idx="minor">
            <a:schemeClr val="lt1"/>
          </a:fontRef>
        </p:style>
        <p:txBody>
          <a:bodyPr lIns="112489" tIns="56245" rIns="112489" bIns="56245" rtlCol="0" anchor="ctr"/>
          <a:lstStyle/>
          <a:p>
            <a:pPr algn="ctr"/>
            <a:endParaRPr lang="es-CL"/>
          </a:p>
        </p:txBody>
      </p:sp>
      <p:sp>
        <p:nvSpPr>
          <p:cNvPr id="7" name="Rectángulo 6"/>
          <p:cNvSpPr/>
          <p:nvPr/>
        </p:nvSpPr>
        <p:spPr>
          <a:xfrm>
            <a:off x="6522695" y="1964413"/>
            <a:ext cx="4425742" cy="1313917"/>
          </a:xfrm>
          <a:prstGeom prst="rect">
            <a:avLst/>
          </a:prstGeom>
        </p:spPr>
        <p:txBody>
          <a:bodyPr wrap="square" lIns="112489" tIns="56245" rIns="112489" bIns="56245">
            <a:spAutoFit/>
          </a:bodyPr>
          <a:lstStyle/>
          <a:p>
            <a:pPr algn="ctr"/>
            <a:r>
              <a:rPr lang="es-CL" sz="3900" b="1" dirty="0">
                <a:solidFill>
                  <a:schemeClr val="tx2"/>
                </a:solidFill>
                <a:latin typeface="Verdana"/>
                <a:ea typeface="ヒラギノ角ゴ Pro W3" charset="-128"/>
                <a:cs typeface="Verdana"/>
              </a:rPr>
              <a:t>Valorización energética</a:t>
            </a:r>
          </a:p>
        </p:txBody>
      </p:sp>
      <p:sp>
        <p:nvSpPr>
          <p:cNvPr id="8" name="Rectángulo 7"/>
          <p:cNvSpPr/>
          <p:nvPr/>
        </p:nvSpPr>
        <p:spPr>
          <a:xfrm>
            <a:off x="5819714" y="3574633"/>
            <a:ext cx="5488595" cy="1267751"/>
          </a:xfrm>
          <a:prstGeom prst="rect">
            <a:avLst/>
          </a:prstGeom>
        </p:spPr>
        <p:txBody>
          <a:bodyPr wrap="square" lIns="112489" tIns="56245" rIns="112489" bIns="56245">
            <a:spAutoFit/>
          </a:bodyPr>
          <a:lstStyle/>
          <a:p>
            <a:pPr algn="ctr"/>
            <a:r>
              <a:rPr lang="es-CL" sz="2500" dirty="0">
                <a:solidFill>
                  <a:schemeClr val="tx2"/>
                </a:solidFill>
                <a:latin typeface="Verdana"/>
                <a:ea typeface="ヒラギノ角ゴ Pro W3" charset="-128"/>
                <a:cs typeface="Verdana"/>
              </a:rPr>
              <a:t>Generar energía y fertilizantes mediante la </a:t>
            </a:r>
            <a:r>
              <a:rPr lang="es-CL" sz="2500" dirty="0" err="1">
                <a:solidFill>
                  <a:schemeClr val="tx2"/>
                </a:solidFill>
                <a:latin typeface="Verdana"/>
                <a:ea typeface="ヒラギノ角ゴ Pro W3" charset="-128"/>
                <a:cs typeface="Verdana"/>
              </a:rPr>
              <a:t>biodigestión</a:t>
            </a:r>
            <a:r>
              <a:rPr lang="es-CL" sz="2500" dirty="0">
                <a:solidFill>
                  <a:schemeClr val="tx2"/>
                </a:solidFill>
                <a:latin typeface="Verdana"/>
                <a:ea typeface="ヒラギノ角ゴ Pro W3" charset="-128"/>
                <a:cs typeface="Verdana"/>
              </a:rPr>
              <a:t> de los residuos orgánicos.</a:t>
            </a:r>
          </a:p>
        </p:txBody>
      </p:sp>
      <p:pic>
        <p:nvPicPr>
          <p:cNvPr id="9" name="Imagen 1"/>
          <p:cNvPicPr>
            <a:picLocks noChangeAspect="1"/>
          </p:cNvPicPr>
          <p:nvPr/>
        </p:nvPicPr>
        <p:blipFill>
          <a:blip r:embed="rId5"/>
          <a:stretch>
            <a:fillRect/>
          </a:stretch>
        </p:blipFill>
        <p:spPr>
          <a:xfrm>
            <a:off x="8280485" y="5089563"/>
            <a:ext cx="2062776" cy="2222454"/>
          </a:xfrm>
          <a:prstGeom prst="rect">
            <a:avLst/>
          </a:prstGeom>
        </p:spPr>
      </p:pic>
      <p:pic>
        <p:nvPicPr>
          <p:cNvPr id="10" name="Imagen 2"/>
          <p:cNvPicPr>
            <a:picLocks noChangeAspect="1"/>
          </p:cNvPicPr>
          <p:nvPr/>
        </p:nvPicPr>
        <p:blipFill>
          <a:blip r:embed="rId6"/>
          <a:stretch>
            <a:fillRect/>
          </a:stretch>
        </p:blipFill>
        <p:spPr>
          <a:xfrm>
            <a:off x="7422895" y="6612200"/>
            <a:ext cx="571861" cy="424998"/>
          </a:xfrm>
          <a:prstGeom prst="rect">
            <a:avLst/>
          </a:prstGeom>
        </p:spPr>
      </p:pic>
      <p:pic>
        <p:nvPicPr>
          <p:cNvPr id="11" name="Imagen 4"/>
          <p:cNvPicPr>
            <a:picLocks noChangeAspect="1"/>
          </p:cNvPicPr>
          <p:nvPr/>
        </p:nvPicPr>
        <p:blipFill>
          <a:blip r:embed="rId7"/>
          <a:stretch>
            <a:fillRect/>
          </a:stretch>
        </p:blipFill>
        <p:spPr>
          <a:xfrm>
            <a:off x="8041668" y="6443347"/>
            <a:ext cx="740023" cy="588185"/>
          </a:xfrm>
          <a:prstGeom prst="rect">
            <a:avLst/>
          </a:prstGeom>
        </p:spPr>
      </p:pic>
      <p:pic>
        <p:nvPicPr>
          <p:cNvPr id="12" name="Imagen 11"/>
          <p:cNvPicPr>
            <a:picLocks noChangeAspect="1"/>
          </p:cNvPicPr>
          <p:nvPr/>
        </p:nvPicPr>
        <p:blipFill>
          <a:blip r:embed="rId8"/>
          <a:stretch>
            <a:fillRect/>
          </a:stretch>
        </p:blipFill>
        <p:spPr>
          <a:xfrm>
            <a:off x="6940329" y="6649676"/>
            <a:ext cx="383316" cy="381856"/>
          </a:xfrm>
          <a:prstGeom prst="rect">
            <a:avLst/>
          </a:prstGeom>
        </p:spPr>
      </p:pic>
    </p:spTree>
    <p:extLst>
      <p:ext uri="{BB962C8B-B14F-4D97-AF65-F5344CB8AC3E}">
        <p14:creationId xmlns:p14="http://schemas.microsoft.com/office/powerpoint/2010/main" val="2391587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dondear rectángulo de esquina del mismo lado 12"/>
          <p:cNvSpPr/>
          <p:nvPr/>
        </p:nvSpPr>
        <p:spPr>
          <a:xfrm>
            <a:off x="5937875" y="1836030"/>
            <a:ext cx="5296186" cy="5351301"/>
          </a:xfrm>
          <a:prstGeom prst="round2SameRect">
            <a:avLst/>
          </a:prstGeom>
          <a:solidFill>
            <a:srgbClr val="FF0000">
              <a:alpha val="50196"/>
            </a:srgbClr>
          </a:solidFill>
          <a:ln/>
        </p:spPr>
        <p:style>
          <a:lnRef idx="2">
            <a:schemeClr val="accent6">
              <a:shade val="50000"/>
            </a:schemeClr>
          </a:lnRef>
          <a:fillRef idx="1">
            <a:schemeClr val="accent6"/>
          </a:fillRef>
          <a:effectRef idx="0">
            <a:schemeClr val="accent6"/>
          </a:effectRef>
          <a:fontRef idx="minor">
            <a:schemeClr val="lt1"/>
          </a:fontRef>
        </p:style>
        <p:txBody>
          <a:bodyPr lIns="112489" tIns="56245" rIns="112489" bIns="56245" rtlCol="0" anchor="ctr"/>
          <a:lstStyle/>
          <a:p>
            <a:pPr algn="ctr"/>
            <a:endParaRPr lang="es-CL" sz="3400">
              <a:latin typeface="Verdana" panose="020B0604030504040204" pitchFamily="34" charset="0"/>
              <a:ea typeface="Verdana" panose="020B0604030504040204" pitchFamily="34" charset="0"/>
              <a:cs typeface="Verdana" panose="020B0604030504040204" pitchFamily="34" charset="0"/>
            </a:endParaRPr>
          </a:p>
        </p:txBody>
      </p:sp>
      <p:pic>
        <p:nvPicPr>
          <p:cNvPr id="4"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4" y="4301940"/>
            <a:ext cx="2424599" cy="2849521"/>
          </a:xfrm>
          <a:prstGeom prst="rect">
            <a:avLst/>
          </a:prstGeom>
        </p:spPr>
      </p:pic>
      <p:pic>
        <p:nvPicPr>
          <p:cNvPr id="5"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456" y="5932714"/>
            <a:ext cx="1416137" cy="1608146"/>
          </a:xfrm>
          <a:prstGeom prst="rect">
            <a:avLst/>
          </a:prstGeom>
        </p:spPr>
      </p:pic>
      <p:pic>
        <p:nvPicPr>
          <p:cNvPr id="6"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225" y="1313502"/>
            <a:ext cx="6276063" cy="4619212"/>
          </a:xfrm>
          <a:prstGeom prst="rect">
            <a:avLst/>
          </a:prstGeom>
        </p:spPr>
      </p:pic>
      <p:sp>
        <p:nvSpPr>
          <p:cNvPr id="7" name="Rectángulo 5"/>
          <p:cNvSpPr/>
          <p:nvPr/>
        </p:nvSpPr>
        <p:spPr>
          <a:xfrm>
            <a:off x="6598896" y="2087117"/>
            <a:ext cx="4300979" cy="713753"/>
          </a:xfrm>
          <a:prstGeom prst="rect">
            <a:avLst/>
          </a:prstGeom>
        </p:spPr>
        <p:txBody>
          <a:bodyPr wrap="square" lIns="112489" tIns="56245" rIns="112489" bIns="56245">
            <a:spAutoFit/>
          </a:bodyPr>
          <a:lstStyle/>
          <a:p>
            <a:pPr algn="ctr"/>
            <a:r>
              <a:rPr lang="es-CL" sz="3900" b="1" dirty="0">
                <a:solidFill>
                  <a:schemeClr val="tx2"/>
                </a:solidFill>
                <a:latin typeface="Verdana"/>
                <a:ea typeface="ヒラギノ角ゴ Pro W3" charset="-128"/>
                <a:cs typeface="Verdana"/>
              </a:rPr>
              <a:t>Eliminación</a:t>
            </a:r>
          </a:p>
        </p:txBody>
      </p:sp>
      <p:sp>
        <p:nvSpPr>
          <p:cNvPr id="8" name="Rectángulo 1"/>
          <p:cNvSpPr/>
          <p:nvPr/>
        </p:nvSpPr>
        <p:spPr>
          <a:xfrm>
            <a:off x="6312333" y="3033337"/>
            <a:ext cx="4725364" cy="1267751"/>
          </a:xfrm>
          <a:prstGeom prst="rect">
            <a:avLst/>
          </a:prstGeom>
        </p:spPr>
        <p:txBody>
          <a:bodyPr wrap="square" lIns="112489" tIns="56245" rIns="112489" bIns="56245">
            <a:spAutoFit/>
          </a:bodyPr>
          <a:lstStyle/>
          <a:p>
            <a:pPr algn="ctr"/>
            <a:r>
              <a:rPr lang="es-CL" sz="2500" dirty="0">
                <a:solidFill>
                  <a:schemeClr val="tx2"/>
                </a:solidFill>
                <a:latin typeface="Verdana"/>
                <a:ea typeface="ヒラギノ角ゴ Pro W3" charset="-128"/>
                <a:cs typeface="Verdana"/>
              </a:rPr>
              <a:t>Basura que se debe disponer en rellenos sanitarios</a:t>
            </a:r>
          </a:p>
        </p:txBody>
      </p:sp>
      <p:pic>
        <p:nvPicPr>
          <p:cNvPr id="9" name="Imagen 4"/>
          <p:cNvPicPr>
            <a:picLocks noChangeAspect="1"/>
          </p:cNvPicPr>
          <p:nvPr/>
        </p:nvPicPr>
        <p:blipFill rotWithShape="1">
          <a:blip r:embed="rId5" cstate="print">
            <a:extLst>
              <a:ext uri="{28A0092B-C50C-407E-A947-70E740481C1C}">
                <a14:useLocalDpi xmlns:a14="http://schemas.microsoft.com/office/drawing/2010/main" val="0"/>
              </a:ext>
            </a:extLst>
          </a:blip>
          <a:srcRect l="29431" t="15167" r="29522" b="31941"/>
          <a:stretch/>
        </p:blipFill>
        <p:spPr>
          <a:xfrm>
            <a:off x="6944614" y="4590426"/>
            <a:ext cx="3696495" cy="2615077"/>
          </a:xfrm>
          <a:prstGeom prst="rect">
            <a:avLst/>
          </a:prstGeom>
        </p:spPr>
      </p:pic>
    </p:spTree>
    <p:extLst>
      <p:ext uri="{BB962C8B-B14F-4D97-AF65-F5344CB8AC3E}">
        <p14:creationId xmlns:p14="http://schemas.microsoft.com/office/powerpoint/2010/main" val="2391587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478750" y="243040"/>
            <a:ext cx="12563256" cy="8259011"/>
          </a:xfrm>
        </p:spPr>
      </p:pic>
    </p:spTree>
    <p:extLst>
      <p:ext uri="{BB962C8B-B14F-4D97-AF65-F5344CB8AC3E}">
        <p14:creationId xmlns:p14="http://schemas.microsoft.com/office/powerpoint/2010/main" val="2391587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87800" y="122822"/>
            <a:ext cx="9785864" cy="1123078"/>
          </a:xfrm>
          <a:prstGeom prst="rect">
            <a:avLst/>
          </a:prstGeom>
        </p:spPr>
        <p:txBody>
          <a:bodyPr vert="horz" lIns="112489" tIns="56245" rIns="112489" bIns="56245" rtlCol="0" anchor="ctr">
            <a:noAutofit/>
          </a:bodyPr>
          <a:lstStyle>
            <a:lvl1pPr algn="ctr" defTabSz="562447" rtl="0" eaLnBrk="1" latinLnBrk="0" hangingPunct="1">
              <a:spcBef>
                <a:spcPct val="0"/>
              </a:spcBef>
              <a:buNone/>
              <a:defRPr sz="5400" kern="1200">
                <a:solidFill>
                  <a:schemeClr val="tx1"/>
                </a:solidFill>
                <a:latin typeface="+mj-lt"/>
                <a:ea typeface="+mj-ea"/>
                <a:cs typeface="+mj-cs"/>
              </a:defRPr>
            </a:lvl1pPr>
          </a:lstStyle>
          <a:p>
            <a:pPr algn="l"/>
            <a:r>
              <a:rPr lang="es-CL" sz="3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¡Elijamos bien lo que compramos!</a:t>
            </a:r>
            <a:endParaRPr lang="es-CL" sz="3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2888" y="4558798"/>
            <a:ext cx="2728154" cy="2080208"/>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1968" y="3382056"/>
            <a:ext cx="2580920" cy="2679976"/>
          </a:xfrm>
          <a:prstGeom prst="rect">
            <a:avLst/>
          </a:prstGeom>
        </p:spPr>
      </p:pic>
      <p:pic>
        <p:nvPicPr>
          <p:cNvPr id="6"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9359" y="2076214"/>
            <a:ext cx="2797441" cy="2482584"/>
          </a:xfrm>
          <a:prstGeom prst="rect">
            <a:avLst/>
          </a:prstGeom>
        </p:spPr>
      </p:pic>
      <p:pic>
        <p:nvPicPr>
          <p:cNvPr id="7"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6800" y="2837621"/>
            <a:ext cx="2528955" cy="2809040"/>
          </a:xfrm>
          <a:prstGeom prst="rect">
            <a:avLst/>
          </a:prstGeom>
        </p:spPr>
      </p:pic>
      <p:sp>
        <p:nvSpPr>
          <p:cNvPr id="8" name="Título 1"/>
          <p:cNvSpPr txBox="1">
            <a:spLocks/>
          </p:cNvSpPr>
          <p:nvPr/>
        </p:nvSpPr>
        <p:spPr>
          <a:xfrm>
            <a:off x="288006" y="1623552"/>
            <a:ext cx="4592637" cy="1420877"/>
          </a:xfrm>
          <a:prstGeom prst="rect">
            <a:avLst/>
          </a:prstGeom>
        </p:spPr>
        <p:txBody>
          <a:bodyPr vert="horz" lIns="112489" tIns="56245" rIns="112489" bIns="56245" rtlCol="0" anchor="ctr">
            <a:noAutofit/>
          </a:bodyPr>
          <a:lstStyle>
            <a:lvl1pPr algn="ctr" defTabSz="562447" rtl="0" eaLnBrk="1" latinLnBrk="0" hangingPunct="1">
              <a:spcBef>
                <a:spcPct val="0"/>
              </a:spcBef>
              <a:buNone/>
              <a:defRPr sz="5400" kern="1200">
                <a:solidFill>
                  <a:schemeClr val="tx1"/>
                </a:solidFill>
                <a:latin typeface="+mj-lt"/>
                <a:ea typeface="+mj-ea"/>
                <a:cs typeface="+mj-cs"/>
              </a:defRPr>
            </a:lvl1pPr>
          </a:lstStyle>
          <a:p>
            <a:r>
              <a:rPr lang="es-CL"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…Que genere la menos basura posible.</a:t>
            </a:r>
            <a:endParaRPr lang="es-CL" sz="24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ítulo 1"/>
          <p:cNvSpPr txBox="1">
            <a:spLocks/>
          </p:cNvSpPr>
          <p:nvPr/>
        </p:nvSpPr>
        <p:spPr>
          <a:xfrm>
            <a:off x="288007" y="6238241"/>
            <a:ext cx="11589669" cy="1650560"/>
          </a:xfrm>
          <a:prstGeom prst="rect">
            <a:avLst/>
          </a:prstGeom>
        </p:spPr>
        <p:txBody>
          <a:bodyPr vert="horz" lIns="112489" tIns="56245" rIns="112489" bIns="56245" rtlCol="0" anchor="ctr">
            <a:noAutofit/>
          </a:bodyPr>
          <a:lstStyle>
            <a:lvl1pPr algn="ctr" defTabSz="562447" rtl="0" eaLnBrk="1" latinLnBrk="0" hangingPunct="1">
              <a:spcBef>
                <a:spcPct val="0"/>
              </a:spcBef>
              <a:buNone/>
              <a:defRPr sz="5400" kern="1200">
                <a:solidFill>
                  <a:schemeClr val="tx1"/>
                </a:solidFill>
                <a:latin typeface="+mj-lt"/>
                <a:ea typeface="+mj-ea"/>
                <a:cs typeface="+mj-cs"/>
              </a:defRPr>
            </a:lvl1pPr>
          </a:lstStyle>
          <a:p>
            <a:r>
              <a:rPr lang="es-CL"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¡Eso también ayuda a reducir los efectos del cambio climático!</a:t>
            </a:r>
            <a:endParaRPr lang="es-CL" sz="24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91587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70616" y="32328"/>
            <a:ext cx="11713028" cy="1301486"/>
          </a:xfrm>
          <a:prstGeom prst="rect">
            <a:avLst/>
          </a:prstGeom>
        </p:spPr>
        <p:txBody>
          <a:bodyPr vert="horz" lIns="112489" tIns="56245" rIns="112489" bIns="56245" rtlCol="0" anchor="ctr">
            <a:noAutofit/>
          </a:bodyPr>
          <a:lstStyle>
            <a:defPPr>
              <a:defRPr lang="es-ES"/>
            </a:defPPr>
            <a:lvl1pPr>
              <a:spcBef>
                <a:spcPct val="0"/>
              </a:spcBef>
              <a:buNone/>
              <a:defRPr sz="32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s-CL" dirty="0"/>
              <a:t>Y recordemos siempre: </a:t>
            </a:r>
            <a:br>
              <a:rPr lang="es-CL" dirty="0"/>
            </a:br>
            <a:r>
              <a:rPr lang="es-CL" dirty="0"/>
              <a:t>el mejor residuo … </a:t>
            </a:r>
            <a:r>
              <a:rPr lang="es-CL" dirty="0" smtClean="0"/>
              <a:t>¡</a:t>
            </a:r>
            <a:r>
              <a:rPr lang="es-CL" dirty="0"/>
              <a:t>es el que no se genera!</a:t>
            </a:r>
          </a:p>
        </p:txBody>
      </p:sp>
      <p:pic>
        <p:nvPicPr>
          <p:cNvPr id="4" name="Marcador de contenido 7"/>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436781" y="2072095"/>
            <a:ext cx="3779823" cy="2404133"/>
          </a:xfrm>
          <a:prstGeom prst="rect">
            <a:avLst/>
          </a:prstGeom>
        </p:spPr>
      </p:pic>
      <p:pic>
        <p:nvPicPr>
          <p:cNvPr id="5"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145" y="4656608"/>
            <a:ext cx="3445764" cy="2723804"/>
          </a:xfrm>
          <a:prstGeom prst="rect">
            <a:avLst/>
          </a:prstGeom>
        </p:spPr>
      </p:pic>
      <p:pic>
        <p:nvPicPr>
          <p:cNvPr id="6"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3641" y="2014534"/>
            <a:ext cx="5703759" cy="2784627"/>
          </a:xfrm>
          <a:prstGeom prst="rect">
            <a:avLst/>
          </a:prstGeom>
        </p:spPr>
      </p:pic>
      <p:pic>
        <p:nvPicPr>
          <p:cNvPr id="7"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5523" y="4623950"/>
            <a:ext cx="2831776" cy="3047594"/>
          </a:xfrm>
          <a:prstGeom prst="rect">
            <a:avLst/>
          </a:prstGeom>
        </p:spPr>
      </p:pic>
    </p:spTree>
    <p:extLst>
      <p:ext uri="{BB962C8B-B14F-4D97-AF65-F5344CB8AC3E}">
        <p14:creationId xmlns:p14="http://schemas.microsoft.com/office/powerpoint/2010/main" val="2391587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335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p:cNvSpPr>
            <a:spLocks noGrp="1"/>
          </p:cNvSpPr>
          <p:nvPr>
            <p:ph idx="4294967295"/>
          </p:nvPr>
        </p:nvSpPr>
        <p:spPr>
          <a:xfrm>
            <a:off x="593884" y="2023000"/>
            <a:ext cx="10621859" cy="5153522"/>
          </a:xfrm>
          <a:prstGeom prst="rect">
            <a:avLst/>
          </a:prstGeom>
        </p:spPr>
        <p:txBody>
          <a:bodyPr>
            <a:normAutofit/>
          </a:bodyPr>
          <a:lstStyle/>
          <a:p>
            <a:pPr marL="0" indent="0">
              <a:buNone/>
            </a:pPr>
            <a:r>
              <a:rPr lang="es-CL" sz="2400" dirty="0">
                <a:solidFill>
                  <a:schemeClr val="tx2"/>
                </a:solidFill>
                <a:latin typeface="Verdana" panose="020B0604030504040204" pitchFamily="34" charset="0"/>
                <a:ea typeface="Verdana" panose="020B0604030504040204" pitchFamily="34" charset="0"/>
                <a:cs typeface="Verdana" panose="020B0604030504040204" pitchFamily="34" charset="0"/>
              </a:rPr>
              <a:t>Curso: </a:t>
            </a:r>
            <a:r>
              <a:rPr lang="es-CL"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s-CL"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3°básico</a:t>
            </a:r>
            <a:endParaRPr lang="es-CL" sz="24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s-CL" sz="2400" dirty="0">
                <a:solidFill>
                  <a:schemeClr val="tx2"/>
                </a:solidFill>
                <a:latin typeface="Verdana" panose="020B0604030504040204" pitchFamily="34" charset="0"/>
                <a:ea typeface="Verdana" panose="020B0604030504040204" pitchFamily="34" charset="0"/>
                <a:cs typeface="Verdana" panose="020B0604030504040204" pitchFamily="34" charset="0"/>
              </a:rPr>
              <a:t>Asignatura: </a:t>
            </a:r>
            <a:r>
              <a:rPr lang="es-CL" sz="2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s-CL"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Ciencias </a:t>
            </a:r>
            <a:r>
              <a:rPr lang="es-CL" sz="2400" b="1" dirty="0">
                <a:solidFill>
                  <a:schemeClr val="tx2"/>
                </a:solidFill>
                <a:latin typeface="Verdana" panose="020B0604030504040204" pitchFamily="34" charset="0"/>
                <a:ea typeface="Verdana" panose="020B0604030504040204" pitchFamily="34" charset="0"/>
                <a:cs typeface="Verdana" panose="020B0604030504040204" pitchFamily="34" charset="0"/>
              </a:rPr>
              <a:t>Naturales</a:t>
            </a:r>
          </a:p>
          <a:p>
            <a:pPr marL="0" indent="0">
              <a:buNone/>
            </a:pPr>
            <a:endParaRPr lang="es-MX"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s-CL"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0" indent="0" algn="just">
              <a:buNone/>
            </a:pPr>
            <a:r>
              <a:rPr lang="es-CL" sz="2400" b="1" dirty="0">
                <a:solidFill>
                  <a:schemeClr val="tx2"/>
                </a:solidFill>
                <a:latin typeface="Verdana" panose="020B0604030504040204" pitchFamily="34" charset="0"/>
                <a:ea typeface="Verdana" panose="020B0604030504040204" pitchFamily="34" charset="0"/>
                <a:cs typeface="Verdana" panose="020B0604030504040204" pitchFamily="34" charset="0"/>
              </a:rPr>
              <a:t>Objetivo de aprendizaje que aborda:</a:t>
            </a:r>
          </a:p>
          <a:p>
            <a:pPr marL="0" indent="0" algn="just">
              <a:buNone/>
            </a:pPr>
            <a:endParaRPr lang="es-CL"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0" indent="0" algn="just">
              <a:buNone/>
            </a:pPr>
            <a:r>
              <a:rPr lang="es-CL" sz="2400" b="1" dirty="0">
                <a:solidFill>
                  <a:schemeClr val="tx2"/>
                </a:solidFill>
                <a:latin typeface="Verdana" panose="020B0604030504040204" pitchFamily="34" charset="0"/>
                <a:ea typeface="Verdana" panose="020B0604030504040204" pitchFamily="34" charset="0"/>
                <a:cs typeface="Verdana" panose="020B0604030504040204" pitchFamily="34" charset="0"/>
              </a:rPr>
              <a:t>CN03 OA </a:t>
            </a:r>
            <a:r>
              <a:rPr lang="es-CL" sz="2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05: </a:t>
            </a:r>
            <a:r>
              <a:rPr lang="es-CL" sz="2400" dirty="0">
                <a:solidFill>
                  <a:schemeClr val="tx2"/>
                </a:solidFill>
                <a:latin typeface="Verdana" panose="020B0604030504040204" pitchFamily="34" charset="0"/>
                <a:ea typeface="Verdana" panose="020B0604030504040204" pitchFamily="34" charset="0"/>
                <a:cs typeface="Verdana" panose="020B0604030504040204" pitchFamily="34" charset="0"/>
              </a:rPr>
              <a:t>Explicar la importancia de usar adecuadamente los recursos, proponiendo acciones y construyendo instrumentos tecnológicos para reutilizarlos, reducirlos y reciclarlos en la casa y en la escuela.</a:t>
            </a:r>
          </a:p>
          <a:p>
            <a:pPr marL="0" indent="0">
              <a:buNone/>
            </a:pPr>
            <a:endParaRPr lang="es-CL"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ítulo 1"/>
          <p:cNvSpPr txBox="1">
            <a:spLocks/>
          </p:cNvSpPr>
          <p:nvPr/>
        </p:nvSpPr>
        <p:spPr>
          <a:xfrm>
            <a:off x="610381" y="367841"/>
            <a:ext cx="10605362" cy="855169"/>
          </a:xfrm>
          <a:prstGeom prst="rect">
            <a:avLst/>
          </a:prstGeom>
        </p:spPr>
        <p:txBody>
          <a:bodyPr vert="horz" lIns="112489" tIns="56245" rIns="112489" bIns="56245" rtlCol="0" anchor="t">
            <a:normAutofit/>
          </a:bodyPr>
          <a:lstStyle>
            <a:lvl1pPr>
              <a:spcBef>
                <a:spcPct val="0"/>
              </a:spcBef>
              <a:buNone/>
              <a:defRPr sz="3200" b="1">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s-CL" dirty="0"/>
              <a:t>Orientación curricular</a:t>
            </a:r>
          </a:p>
        </p:txBody>
      </p:sp>
    </p:spTree>
    <p:extLst>
      <p:ext uri="{BB962C8B-B14F-4D97-AF65-F5344CB8AC3E}">
        <p14:creationId xmlns:p14="http://schemas.microsoft.com/office/powerpoint/2010/main" val="3920948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14" y="0"/>
            <a:ext cx="11956597" cy="7808913"/>
          </a:xfrm>
          <a:prstGeom prst="rect">
            <a:avLst/>
          </a:prstGeom>
        </p:spPr>
      </p:pic>
      <p:sp>
        <p:nvSpPr>
          <p:cNvPr id="4" name="Título 1"/>
          <p:cNvSpPr txBox="1">
            <a:spLocks/>
          </p:cNvSpPr>
          <p:nvPr/>
        </p:nvSpPr>
        <p:spPr>
          <a:xfrm>
            <a:off x="142053" y="119457"/>
            <a:ext cx="7053401" cy="1509362"/>
          </a:xfrm>
          <a:prstGeom prst="rect">
            <a:avLst/>
          </a:prstGeom>
        </p:spPr>
        <p:txBody>
          <a:bodyPr vert="horz" lIns="112489" tIns="56245" rIns="112489" bIns="56245" rtlCol="0" anchor="t">
            <a:normAutofit/>
          </a:bodyPr>
          <a:lstStyle>
            <a:lvl1pPr>
              <a:spcBef>
                <a:spcPct val="0"/>
              </a:spcBef>
              <a:buNone/>
              <a:defRPr sz="2800" b="1">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s-CL" sz="3200" dirty="0"/>
              <a:t>Los materiales que utilizamos vienen de nuestro ambiente</a:t>
            </a:r>
          </a:p>
        </p:txBody>
      </p:sp>
    </p:spTree>
    <p:extLst>
      <p:ext uri="{BB962C8B-B14F-4D97-AF65-F5344CB8AC3E}">
        <p14:creationId xmlns:p14="http://schemas.microsoft.com/office/powerpoint/2010/main" val="5670898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 y="-1"/>
            <a:ext cx="11881758" cy="7808913"/>
          </a:xfrm>
          <a:prstGeom prst="rect">
            <a:avLst/>
          </a:prstGeom>
        </p:spPr>
      </p:pic>
      <p:sp>
        <p:nvSpPr>
          <p:cNvPr id="4" name="Título 1"/>
          <p:cNvSpPr txBox="1">
            <a:spLocks/>
          </p:cNvSpPr>
          <p:nvPr/>
        </p:nvSpPr>
        <p:spPr>
          <a:xfrm>
            <a:off x="217714" y="0"/>
            <a:ext cx="6955971" cy="1509361"/>
          </a:xfrm>
          <a:prstGeom prst="rect">
            <a:avLst/>
          </a:prstGeom>
        </p:spPr>
        <p:txBody>
          <a:bodyPr vert="horz" lIns="112489" tIns="56245" rIns="112489" bIns="56245" rtlCol="0" anchor="t">
            <a:normAutofit lnSpcReduction="10000"/>
          </a:bodyPr>
          <a:lstStyle>
            <a:defPPr>
              <a:defRPr lang="es-ES"/>
            </a:defPPr>
            <a:lvl1pPr>
              <a:spcBef>
                <a:spcPct val="0"/>
              </a:spcBef>
              <a:buNone/>
              <a:defRPr sz="3200" b="1">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s-CL" dirty="0"/>
              <a:t>Si sobre-explotamos estos elementos de la naturaleza, se pueden acabar</a:t>
            </a:r>
          </a:p>
        </p:txBody>
      </p:sp>
    </p:spTree>
    <p:extLst>
      <p:ext uri="{BB962C8B-B14F-4D97-AF65-F5344CB8AC3E}">
        <p14:creationId xmlns:p14="http://schemas.microsoft.com/office/powerpoint/2010/main" val="5670898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2800" dirty="0"/>
              <a:t>Escriba su título</a:t>
            </a:r>
          </a:p>
        </p:txBody>
      </p:sp>
      <p:pic>
        <p:nvPicPr>
          <p:cNvPr id="3" name="Marcador de contenido 3"/>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a:stretch/>
        </p:blipFill>
        <p:spPr>
          <a:xfrm>
            <a:off x="0" y="0"/>
            <a:ext cx="12207610" cy="7890256"/>
          </a:xfrm>
        </p:spPr>
      </p:pic>
    </p:spTree>
    <p:extLst>
      <p:ext uri="{BB962C8B-B14F-4D97-AF65-F5344CB8AC3E}">
        <p14:creationId xmlns:p14="http://schemas.microsoft.com/office/powerpoint/2010/main" val="5670898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163290" y="165233"/>
            <a:ext cx="10689908" cy="1301486"/>
          </a:xfrm>
          <a:prstGeom prst="rect">
            <a:avLst/>
          </a:prstGeom>
        </p:spPr>
        <p:txBody>
          <a:bodyPr vert="horz" lIns="112489" tIns="56245" rIns="112489" bIns="56245" rtlCol="0" anchor="t">
            <a:normAutofit fontScale="92500" lnSpcReduction="20000"/>
          </a:bodyPr>
          <a:lstStyle>
            <a:defPPr>
              <a:defRPr lang="es-ES"/>
            </a:defPPr>
            <a:lvl1pPr>
              <a:spcBef>
                <a:spcPct val="0"/>
              </a:spcBef>
              <a:buNone/>
              <a:defRPr sz="3200" b="1">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s-CL" dirty="0"/>
              <a:t>Todo viene de alguna parte y va hacia otra parte… Algunos materiales pueden volver a la naturaleza</a:t>
            </a:r>
          </a:p>
        </p:txBody>
      </p:sp>
      <p:pic>
        <p:nvPicPr>
          <p:cNvPr id="4"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0553"/>
            <a:ext cx="11877675" cy="6718358"/>
          </a:xfrm>
          <a:prstGeom prst="rect">
            <a:avLst/>
          </a:prstGeom>
        </p:spPr>
      </p:pic>
    </p:spTree>
    <p:extLst>
      <p:ext uri="{BB962C8B-B14F-4D97-AF65-F5344CB8AC3E}">
        <p14:creationId xmlns:p14="http://schemas.microsoft.com/office/powerpoint/2010/main" val="5670898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260175" y="192973"/>
            <a:ext cx="10689908" cy="1301486"/>
          </a:xfrm>
          <a:prstGeom prst="rect">
            <a:avLst/>
          </a:prstGeom>
        </p:spPr>
        <p:txBody>
          <a:bodyPr vert="horz" lIns="112489" tIns="56245" rIns="112489" bIns="56245" rtlCol="0" anchor="t">
            <a:normAutofit/>
          </a:bodyPr>
          <a:lstStyle>
            <a:defPPr>
              <a:defRPr lang="es-ES"/>
            </a:defPPr>
            <a:lvl1pPr>
              <a:spcBef>
                <a:spcPct val="0"/>
              </a:spcBef>
              <a:buNone/>
              <a:defRPr sz="3200" b="1">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s-CL" dirty="0"/>
              <a:t>Pero lamentablemente, otros no. </a:t>
            </a:r>
            <a:br>
              <a:rPr lang="es-CL" dirty="0"/>
            </a:br>
            <a:r>
              <a:rPr lang="es-CL" dirty="0"/>
              <a:t>Y hoy día la basura es un gran problema.</a:t>
            </a:r>
          </a:p>
        </p:txBody>
      </p:sp>
      <p:pic>
        <p:nvPicPr>
          <p:cNvPr id="4" name="Marcador de contenido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1184364"/>
            <a:ext cx="11877675" cy="6691431"/>
          </a:xfrm>
        </p:spPr>
      </p:pic>
    </p:spTree>
    <p:extLst>
      <p:ext uri="{BB962C8B-B14F-4D97-AF65-F5344CB8AC3E}">
        <p14:creationId xmlns:p14="http://schemas.microsoft.com/office/powerpoint/2010/main" val="567089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62" y="1840117"/>
            <a:ext cx="10089702" cy="6310294"/>
          </a:xfrm>
          <a:prstGeom prst="rect">
            <a:avLst/>
          </a:prstGeom>
        </p:spPr>
      </p:pic>
      <p:sp>
        <p:nvSpPr>
          <p:cNvPr id="4" name="Título 1"/>
          <p:cNvSpPr txBox="1">
            <a:spLocks/>
          </p:cNvSpPr>
          <p:nvPr/>
        </p:nvSpPr>
        <p:spPr>
          <a:xfrm>
            <a:off x="304800" y="152339"/>
            <a:ext cx="11473543" cy="1509361"/>
          </a:xfrm>
          <a:prstGeom prst="rect">
            <a:avLst/>
          </a:prstGeom>
        </p:spPr>
        <p:txBody>
          <a:bodyPr vert="horz" lIns="112489" tIns="56245" rIns="112489" bIns="56245" rtlCol="0" anchor="t">
            <a:normAutofit lnSpcReduction="10000"/>
          </a:bodyPr>
          <a:lstStyle>
            <a:defPPr>
              <a:defRPr lang="es-ES"/>
            </a:defPPr>
            <a:lvl1pPr>
              <a:spcBef>
                <a:spcPct val="0"/>
              </a:spcBef>
              <a:buNone/>
              <a:defRPr sz="3200" b="1">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s-CL" dirty="0"/>
              <a:t>¡Los residuos deben ser dispuestos </a:t>
            </a:r>
            <a:r>
              <a:rPr lang="es-CL" dirty="0" smtClean="0"/>
              <a:t>correctamente</a:t>
            </a:r>
            <a:r>
              <a:rPr lang="es-CL" dirty="0"/>
              <a:t>!</a:t>
            </a:r>
            <a:br>
              <a:rPr lang="es-CL" dirty="0"/>
            </a:br>
            <a:endParaRPr lang="es-CL" dirty="0"/>
          </a:p>
        </p:txBody>
      </p:sp>
      <p:sp>
        <p:nvSpPr>
          <p:cNvPr id="5" name="Título 1"/>
          <p:cNvSpPr txBox="1">
            <a:spLocks/>
          </p:cNvSpPr>
          <p:nvPr/>
        </p:nvSpPr>
        <p:spPr>
          <a:xfrm>
            <a:off x="990110" y="1694358"/>
            <a:ext cx="9677884" cy="1509361"/>
          </a:xfrm>
          <a:prstGeom prst="rect">
            <a:avLst/>
          </a:prstGeom>
        </p:spPr>
        <p:txBody>
          <a:bodyPr vert="horz" lIns="112489" tIns="56245" rIns="112489" bIns="56245" rtlCol="0" anchor="t">
            <a:noAutofit/>
          </a:bodyPr>
          <a:lstStyle>
            <a:defPPr>
              <a:defRPr lang="es-ES"/>
            </a:defPPr>
            <a:lvl1pPr>
              <a:spcBef>
                <a:spcPct val="0"/>
              </a:spcBef>
              <a:buNone/>
              <a:defRPr sz="3200" b="1">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s-CL" sz="2000" dirty="0" smtClean="0">
                <a:solidFill>
                  <a:schemeClr val="tx2"/>
                </a:solidFill>
              </a:rPr>
              <a:t>En caso contrario</a:t>
            </a:r>
            <a:r>
              <a:rPr lang="es-CL" sz="2000" dirty="0">
                <a:solidFill>
                  <a:schemeClr val="tx2"/>
                </a:solidFill>
              </a:rPr>
              <a:t>, terminan en vertederos ilegales, lechos de ríos y finalmente llega a las playas, contaminándolas, o incluso formando islas de plástico en los océanos.</a:t>
            </a:r>
          </a:p>
        </p:txBody>
      </p:sp>
    </p:spTree>
    <p:extLst>
      <p:ext uri="{BB962C8B-B14F-4D97-AF65-F5344CB8AC3E}">
        <p14:creationId xmlns:p14="http://schemas.microsoft.com/office/powerpoint/2010/main" val="567089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122" y="593131"/>
            <a:ext cx="7237958" cy="5165412"/>
          </a:xfrm>
          <a:prstGeom prst="rect">
            <a:avLst/>
          </a:prstGeom>
        </p:spPr>
      </p:pic>
      <p:sp>
        <p:nvSpPr>
          <p:cNvPr id="5" name="Título 1"/>
          <p:cNvSpPr txBox="1">
            <a:spLocks/>
          </p:cNvSpPr>
          <p:nvPr/>
        </p:nvSpPr>
        <p:spPr>
          <a:xfrm>
            <a:off x="361031" y="1826489"/>
            <a:ext cx="4235145" cy="5482410"/>
          </a:xfrm>
          <a:prstGeom prst="rect">
            <a:avLst/>
          </a:prstGeom>
        </p:spPr>
        <p:txBody>
          <a:bodyPr vert="horz" lIns="112489" tIns="56245" rIns="112489" bIns="56245" rtlCol="0" anchor="ctr">
            <a:normAutofit fontScale="67500" lnSpcReduction="20000"/>
          </a:bodyPr>
          <a:lstStyle>
            <a:lvl1pPr algn="ctr" defTabSz="562447" rtl="0" eaLnBrk="1" latinLnBrk="0" hangingPunct="1">
              <a:spcBef>
                <a:spcPct val="0"/>
              </a:spcBef>
              <a:buNone/>
              <a:defRPr sz="5400" kern="1200">
                <a:solidFill>
                  <a:schemeClr val="tx1"/>
                </a:solidFill>
                <a:latin typeface="+mj-lt"/>
                <a:ea typeface="+mj-ea"/>
                <a:cs typeface="+mj-cs"/>
              </a:defRPr>
            </a:lvl1pPr>
          </a:lstStyle>
          <a:p>
            <a:r>
              <a:rPr lang="es-CL" dirty="0" smtClean="0">
                <a:solidFill>
                  <a:schemeClr val="tx2"/>
                </a:solidFill>
                <a:latin typeface="Verdana" panose="020B0604030504040204" pitchFamily="34" charset="0"/>
                <a:ea typeface="Verdana" panose="020B0604030504040204" pitchFamily="34" charset="0"/>
                <a:cs typeface="Verdana" panose="020B0604030504040204" pitchFamily="34" charset="0"/>
              </a:rPr>
              <a:t>En Chile tenemos una estrategia para enfrentar el problema de la generación de residuos: </a:t>
            </a:r>
            <a:r>
              <a:rPr lang="es-CL"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r>
            <a:br>
              <a:rPr lang="es-CL"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br>
            <a:endParaRPr lang="es-CL" b="1" dirty="0" smtClean="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s-CL"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r>
            <a:br>
              <a:rPr lang="es-CL"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br>
            <a:r>
              <a:rPr lang="es-CL" sz="3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¡La estrategia jerarquizada de gestión de residuos!</a:t>
            </a:r>
            <a:br>
              <a:rPr lang="es-CL" sz="34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br>
            <a:r>
              <a:rPr lang="es-CL"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
            </a:r>
            <a:br>
              <a:rPr lang="es-CL"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br>
            <a:endParaRPr lang="es-CL"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8190" y="3564165"/>
            <a:ext cx="2796203" cy="3286251"/>
          </a:xfrm>
          <a:prstGeom prst="rect">
            <a:avLst/>
          </a:prstGeom>
        </p:spPr>
      </p:pic>
      <p:pic>
        <p:nvPicPr>
          <p:cNvPr id="7"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4314" y="5759090"/>
            <a:ext cx="1633180" cy="1854617"/>
          </a:xfrm>
          <a:prstGeom prst="rect">
            <a:avLst/>
          </a:prstGeom>
        </p:spPr>
      </p:pic>
    </p:spTree>
    <p:extLst>
      <p:ext uri="{BB962C8B-B14F-4D97-AF65-F5344CB8AC3E}">
        <p14:creationId xmlns:p14="http://schemas.microsoft.com/office/powerpoint/2010/main" val="56708981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1242</TotalTime>
  <Words>1436</Words>
  <Application>Microsoft Office PowerPoint</Application>
  <PresentationFormat>Personalizado</PresentationFormat>
  <Paragraphs>128</Paragraphs>
  <Slides>18</Slides>
  <Notes>10</Notes>
  <HiddenSlides>0</HiddenSlides>
  <MMClips>0</MMClips>
  <ScaleCrop>false</ScaleCrop>
  <HeadingPairs>
    <vt:vector size="4" baseType="variant">
      <vt:variant>
        <vt:lpstr>Tema</vt:lpstr>
      </vt:variant>
      <vt:variant>
        <vt:i4>1</vt:i4>
      </vt:variant>
      <vt:variant>
        <vt:lpstr>Títulos de diapositiva</vt:lpstr>
      </vt:variant>
      <vt:variant>
        <vt:i4>18</vt:i4>
      </vt:variant>
    </vt:vector>
  </HeadingPairs>
  <TitlesOfParts>
    <vt:vector size="19" baseType="lpstr">
      <vt:lpstr>Tema de Office</vt:lpstr>
      <vt:lpstr>Presentación de PowerPoint</vt:lpstr>
      <vt:lpstr>Presentación de PowerPoint</vt:lpstr>
      <vt:lpstr>Presentación de PowerPoint</vt:lpstr>
      <vt:lpstr>Presentación de PowerPoint</vt:lpstr>
      <vt:lpstr>Escriba su título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mma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Alejandro Armedari</dc:creator>
  <cp:lastModifiedBy>Barbara Juliane Von Igel Grisar</cp:lastModifiedBy>
  <cp:revision>79</cp:revision>
  <dcterms:created xsi:type="dcterms:W3CDTF">2018-04-25T12:41:41Z</dcterms:created>
  <dcterms:modified xsi:type="dcterms:W3CDTF">2019-07-03T14:05:23Z</dcterms:modified>
</cp:coreProperties>
</file>