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62" r:id="rId10"/>
  </p:sldIdLst>
  <p:sldSz cx="11877675" cy="7808913"/>
  <p:notesSz cx="6858000" cy="9144000"/>
  <p:defaultTextStyle>
    <a:defPPr>
      <a:defRPr lang="es-ES"/>
    </a:defPPr>
    <a:lvl1pPr marL="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2447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4895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7342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979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12237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4685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7132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9580" algn="l" defTabSz="56244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60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C4C8C"/>
    <a:srgbClr val="094EA5"/>
    <a:srgbClr val="37A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4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-1416" y="-96"/>
      </p:cViewPr>
      <p:guideLst>
        <p:guide orient="horz" pos="2460"/>
        <p:guide pos="37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63627-5BFA-D64E-92D2-99AB8D58C263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685800"/>
            <a:ext cx="5213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7EFC-73DA-FC46-9DC5-DFE7598580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ciclo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agua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importante porque dispone en el medio ambiente de agua dulce libre de contaminantes.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ser humano utiliza parte de esa agua para su consumo personal,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producción de alimentos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otros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bienes como ropa,  papeles, productos electrónicos entre otros.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Diariamente, la mayor cantidad de agua evaporada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produce en las grandes masas de agua como los mares y océanos. Este vapor de agua,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encuentra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libre de sales y otros compuestos,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asciende y se condensa en la atmósfera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formando nubes (micro gotas de agua) que luego precipitan en forma de lluvia. </a:t>
            </a:r>
          </a:p>
          <a:p>
            <a:pPr rtl="0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las altas cumbres montañosas el agua cae en forma de nieve generándose grandes cúmulos de agua congelada. Luego al derretirse fluye formando  ríos 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finalmente llegar a algún lago o al mar.</a:t>
            </a:r>
            <a:endParaRPr lang="es-CL" b="0" dirty="0">
              <a:effectLst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D760-E370-446F-99AA-A5221F62A56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759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D760-E370-446F-99AA-A5221F62A56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38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distribuyéramos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toda el agua de la tierra en 100 botellas,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97 estarían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llenas de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agua salada, 2 estarían con agua dulce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 congeladas y solo nos quedaría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disponible para producir agua para el consumo humano.</a:t>
            </a:r>
          </a:p>
          <a:p>
            <a:pPr rtl="0"/>
            <a:endParaRPr lang="es-CL" b="0" dirty="0">
              <a:effectLst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D760-E370-446F-99AA-A5221F62A56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724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necesidad vital de b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eber agua, también la ocupamos en nuestra vida diaria para bañarnos, cocinar, regar las plantas.</a:t>
            </a:r>
          </a:p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pensamos fuera de nuestro circulo (hogar, escuela,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encontramos que se usa para la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producción de  alimentos, generación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energía y producción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industrial (ropa, papel, teléfonos móviles, </a:t>
            </a:r>
            <a:r>
              <a:rPr lang="es-CL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todas esas cosas que ocupamos 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nuestro diario vivir.</a:t>
            </a:r>
            <a:endParaRPr lang="es-CL" b="0" dirty="0">
              <a:effectLst/>
            </a:endParaRPr>
          </a:p>
          <a:p>
            <a:pPr rtl="0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Además,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debemos o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lvidar que todos los seres vivos (plantas y animales) necesitamos agua para vivir, no sólo la bebemos y comemos si no que algunos viven en ella (peces, algas de mar, anfibios, entre otros).</a:t>
            </a:r>
            <a:endParaRPr lang="es-CL" b="0" dirty="0">
              <a:effectLst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D760-E370-446F-99AA-A5221F62A56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7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Algunas acciones concretas de cuidado del agua:</a:t>
            </a:r>
          </a:p>
          <a:p>
            <a:pPr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Ahorro de agua:</a:t>
            </a:r>
            <a:endParaRPr lang="es-CL" b="0" dirty="0">
              <a:effectLst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dejes la llave abierta sin motivo. Se desperdician 9 litros de agua por minuto. Se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imaginan cuanto son 9 litros?- casi dos pelotas de futbol llenas de agua, de esas que se ocupan en el mundial de fútbol (11cm diámetro), o 6 botellas de jugo de 1.5 litros, y por cada minuto que la llave esta 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abierta!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cierras la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llave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mientras te cepillas los dientes y </a:t>
            </a: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abres solo para enjuagarte, ahorrarás mucho más de la mitad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(80%)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agua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utilizada en esa actividad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¡Mejor aún si utilizas un vaso para el enjuague! 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 una botella con agua o arena en el estanque del baño, ocupará espacio y así gastarás menos agua cada vez que tiras la cadena.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Llena moderadamente el lavamanos para lavarte la cara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manos. Ahorrarás alrededor de 9 litros por minuto.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duchas cortas, de menos de 5 minutos.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Lava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platos y verduras en un recipiente, no debajo de la llave. Solo abre el agua al enjuagarlos.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s-C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Repara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llaves que gotean.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 al proceso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limpieza del agua para ser reutilizada y así seguir aprovechándola.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uses la taza del</a:t>
            </a:r>
            <a:r>
              <a:rPr lang="es-CL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baño </a:t>
            </a: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tarro de basura, coloca un papelero.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s-C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 detergente biodegradable.</a:t>
            </a: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¿Sabían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en Chile casi toda el agua (99,93%-Siss.cl) que sale de las casas (cobertura urbana) es limpiada para ser usada nuevamente?, por ejemplo  para regar  o devolverla al río.</a:t>
            </a: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base">
              <a:buFont typeface="Arial" panose="020B0604020202020204" pitchFamily="34" charset="0"/>
              <a:buNone/>
            </a:pPr>
            <a:endParaRPr lang="es-C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D760-E370-446F-99AA-A5221F62A56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168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5D760-E370-446F-99AA-A5221F62A56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672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A181D5BC-81EE-6E4B-9746-B5E123D0B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754" y="654058"/>
            <a:ext cx="3714296" cy="18217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6F851BF-6E86-BD42-92D3-85FBCBE70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37" y="6019005"/>
            <a:ext cx="10500949" cy="14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0"/>
            <a:ext cx="11877674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541318"/>
            <a:ext cx="10689908" cy="1301486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9" name="Picture 13" descr="Complemento-Logo-Gobierno-160x14px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4130" y="1745880"/>
            <a:ext cx="9496261" cy="5153522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="" xmlns:a16="http://schemas.microsoft.com/office/drawing/2014/main" id="{30139E54-FC09-4241-8709-F1A2E59B790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4876511" y="0"/>
            <a:ext cx="7001164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672" y="312718"/>
            <a:ext cx="6219120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0" name="Marcador de texto 2"/>
          <p:cNvSpPr>
            <a:spLocks noGrp="1"/>
          </p:cNvSpPr>
          <p:nvPr>
            <p:ph idx="13"/>
          </p:nvPr>
        </p:nvSpPr>
        <p:spPr>
          <a:xfrm>
            <a:off x="4876511" y="1680955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2" name="Picture 13" descr="Complemento-Logo-Gobierno-160x14px.png">
            <a:extLst>
              <a:ext uri="{FF2B5EF4-FFF2-40B4-BE49-F238E27FC236}">
                <a16:creationId xmlns="" xmlns:a16="http://schemas.microsoft.com/office/drawing/2014/main" id="{D3226FFE-A244-4348-966B-0A5EA85632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4672" y="312718"/>
            <a:ext cx="6219120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2C4C8C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1" name="Marcador de texto 2"/>
          <p:cNvSpPr>
            <a:spLocks noGrp="1"/>
          </p:cNvSpPr>
          <p:nvPr>
            <p:ph idx="13" hasCustomPrompt="1"/>
          </p:nvPr>
        </p:nvSpPr>
        <p:spPr>
          <a:xfrm>
            <a:off x="5064672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="" xmlns:a16="http://schemas.microsoft.com/office/drawing/2014/main" id="{1D286AF7-DF92-8B4D-A1BD-CB1D7C012F9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6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99087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7150125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6415627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2" name="Marcador de texto 2"/>
          <p:cNvSpPr>
            <a:spLocks noGrp="1"/>
          </p:cNvSpPr>
          <p:nvPr>
            <p:ph idx="13" hasCustomPrompt="1"/>
          </p:nvPr>
        </p:nvSpPr>
        <p:spPr>
          <a:xfrm>
            <a:off x="593884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1" name="Picture 13" descr="Complemento-Logo-Gobierno-160x14px.png">
            <a:extLst>
              <a:ext uri="{FF2B5EF4-FFF2-40B4-BE49-F238E27FC236}">
                <a16:creationId xmlns="" xmlns:a16="http://schemas.microsoft.com/office/drawing/2014/main" id="{617B6BDB-BBDA-E747-840E-B9A44E1CF39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6415627" cy="988767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2C4C8C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99087" y="0"/>
            <a:ext cx="4578588" cy="7808913"/>
          </a:xfrm>
        </p:spPr>
        <p:txBody>
          <a:bodyPr/>
          <a:lstStyle>
            <a:lvl1pPr marL="0" indent="0">
              <a:buNone/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endParaRPr lang="es-ES" dirty="0"/>
          </a:p>
        </p:txBody>
      </p:sp>
      <p:sp>
        <p:nvSpPr>
          <p:cNvPr id="12" name="Marcador de texto 2"/>
          <p:cNvSpPr>
            <a:spLocks noGrp="1"/>
          </p:cNvSpPr>
          <p:nvPr>
            <p:ph idx="13" hasCustomPrompt="1"/>
          </p:nvPr>
        </p:nvSpPr>
        <p:spPr>
          <a:xfrm>
            <a:off x="593884" y="1837760"/>
            <a:ext cx="6415627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>
            <a:lvl1pPr marL="685800" indent="-685800" algn="l">
              <a:buFont typeface="Arial"/>
              <a:buChar char="•"/>
              <a:defRPr sz="3900"/>
            </a:lvl1pPr>
            <a:lvl2pPr>
              <a:defRPr sz="3400">
                <a:latin typeface="Calibri"/>
                <a:cs typeface="Calibri"/>
              </a:defRPr>
            </a:lvl2pPr>
            <a:lvl3pPr marL="457200" indent="-457200">
              <a:buFont typeface="Arial"/>
              <a:buChar char="•"/>
              <a:defRPr sz="30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Picture 13" descr="Complemento-Logo-Gobierno-160x14px.png">
            <a:extLst>
              <a:ext uri="{FF2B5EF4-FFF2-40B4-BE49-F238E27FC236}">
                <a16:creationId xmlns="" xmlns:a16="http://schemas.microsoft.com/office/drawing/2014/main" id="{76D8A428-9296-3043-A65D-443D153AF1A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12188825" cy="1417638"/>
          </a:xfrm>
          <a:prstGeom prst="rect">
            <a:avLst/>
          </a:prstGeom>
          <a:solidFill>
            <a:srgbClr val="2C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10689908" cy="1301486"/>
          </a:xfrm>
        </p:spPr>
        <p:txBody>
          <a:bodyPr anchor="t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884" y="1826373"/>
            <a:ext cx="5248036" cy="728470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562447" indent="0">
              <a:buNone/>
              <a:defRPr sz="2500" b="1"/>
            </a:lvl2pPr>
            <a:lvl3pPr marL="1124895" indent="0">
              <a:buNone/>
              <a:defRPr sz="2200" b="1"/>
            </a:lvl3pPr>
            <a:lvl4pPr marL="1687342" indent="0">
              <a:buNone/>
              <a:defRPr sz="2000" b="1"/>
            </a:lvl4pPr>
            <a:lvl5pPr marL="2249790" indent="0">
              <a:buNone/>
              <a:defRPr sz="2000" b="1"/>
            </a:lvl5pPr>
            <a:lvl6pPr marL="2812237" indent="0">
              <a:buNone/>
              <a:defRPr sz="2000" b="1"/>
            </a:lvl6pPr>
            <a:lvl7pPr marL="3374685" indent="0">
              <a:buNone/>
              <a:defRPr sz="2000" b="1"/>
            </a:lvl7pPr>
            <a:lvl8pPr marL="3937132" indent="0">
              <a:buNone/>
              <a:defRPr sz="2000" b="1"/>
            </a:lvl8pPr>
            <a:lvl9pPr marL="4499580" indent="0">
              <a:buNone/>
              <a:defRPr sz="20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884" y="2554843"/>
            <a:ext cx="5248036" cy="4499164"/>
          </a:xfrm>
        </p:spPr>
        <p:txBody>
          <a:bodyPr/>
          <a:lstStyle>
            <a:lvl1pPr>
              <a:defRPr sz="24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3695" y="1826373"/>
            <a:ext cx="5250097" cy="728470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562447" indent="0">
              <a:buNone/>
              <a:defRPr sz="2500" b="1"/>
            </a:lvl2pPr>
            <a:lvl3pPr marL="1124895" indent="0">
              <a:buNone/>
              <a:defRPr sz="2200" b="1"/>
            </a:lvl3pPr>
            <a:lvl4pPr marL="1687342" indent="0">
              <a:buNone/>
              <a:defRPr sz="2000" b="1"/>
            </a:lvl4pPr>
            <a:lvl5pPr marL="2249790" indent="0">
              <a:buNone/>
              <a:defRPr sz="2000" b="1"/>
            </a:lvl5pPr>
            <a:lvl6pPr marL="2812237" indent="0">
              <a:buNone/>
              <a:defRPr sz="2000" b="1"/>
            </a:lvl6pPr>
            <a:lvl7pPr marL="3374685" indent="0">
              <a:buNone/>
              <a:defRPr sz="2000" b="1"/>
            </a:lvl7pPr>
            <a:lvl8pPr marL="3937132" indent="0">
              <a:buNone/>
              <a:defRPr sz="2000" b="1"/>
            </a:lvl8pPr>
            <a:lvl9pPr marL="4499580" indent="0">
              <a:buNone/>
              <a:defRPr sz="20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3695" y="2554843"/>
            <a:ext cx="5250097" cy="4499164"/>
          </a:xfrm>
        </p:spPr>
        <p:txBody>
          <a:bodyPr/>
          <a:lstStyle>
            <a:lvl1pPr>
              <a:defRPr sz="24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3" name="Picture 13" descr="Complemento-Logo-Gobierno-160x14px.png">
            <a:extLst>
              <a:ext uri="{FF2B5EF4-FFF2-40B4-BE49-F238E27FC236}">
                <a16:creationId xmlns="" xmlns:a16="http://schemas.microsoft.com/office/drawing/2014/main" id="{3ED249E3-869E-9E48-A5B2-B8A254DA23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83996" y="7582022"/>
            <a:ext cx="1999796" cy="2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8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713809D-2C2B-A541-8A7E-852773934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837" y="6019005"/>
            <a:ext cx="10500949" cy="14295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FFD2B72-AD50-9842-AE2D-B46EC298C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13" y="2771775"/>
            <a:ext cx="3714296" cy="18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5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884" y="312718"/>
            <a:ext cx="10689908" cy="1301486"/>
          </a:xfrm>
          <a:prstGeom prst="rect">
            <a:avLst/>
          </a:prstGeom>
        </p:spPr>
        <p:txBody>
          <a:bodyPr vert="horz" lIns="112489" tIns="56245" rIns="112489" bIns="5624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884" y="1822080"/>
            <a:ext cx="10689908" cy="5153522"/>
          </a:xfrm>
          <a:prstGeom prst="rect">
            <a:avLst/>
          </a:prstGeom>
        </p:spPr>
        <p:txBody>
          <a:bodyPr vert="horz" lIns="112489" tIns="56245" rIns="112489" bIns="5624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884" y="7237706"/>
            <a:ext cx="2771458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48D0-D386-F140-BC0A-DE1CABA4CDC7}" type="datetimeFigureOut">
              <a:rPr lang="es-ES" smtClean="0"/>
              <a:t>03/07/2019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206" y="7237706"/>
            <a:ext cx="3761264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2334" y="7237706"/>
            <a:ext cx="2771458" cy="415752"/>
          </a:xfrm>
          <a:prstGeom prst="rect">
            <a:avLst/>
          </a:prstGeom>
        </p:spPr>
        <p:txBody>
          <a:bodyPr vert="horz" lIns="112489" tIns="56245" rIns="112489" bIns="5624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7854-5512-0348-BDBD-01B9F377EA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4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63" r:id="rId5"/>
    <p:sldLayoutId id="2147483662" r:id="rId6"/>
    <p:sldLayoutId id="2147483664" r:id="rId7"/>
    <p:sldLayoutId id="2147483653" r:id="rId8"/>
    <p:sldLayoutId id="2147483658" r:id="rId9"/>
  </p:sldLayoutIdLst>
  <p:txStyles>
    <p:titleStyle>
      <a:lvl1pPr algn="ctr" defTabSz="5624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836" indent="-421836" algn="l" defTabSz="562447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3977" indent="-351530" algn="l" defTabSz="56244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6119" indent="-281224" algn="l" defTabSz="56244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68566" indent="-281224" algn="l" defTabSz="56244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013" indent="-281224" algn="l" defTabSz="562447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461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08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8356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80803" indent="-281224" algn="l" defTabSz="562447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2447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895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7342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979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2237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4685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7132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9580" algn="l" defTabSz="562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79066" y="3123315"/>
            <a:ext cx="10165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L" dirty="0"/>
              <a:t>AGUA PARA VIVIR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951797" y="4046695"/>
            <a:ext cx="5938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4" algn="ctr"/>
            <a:r>
              <a:rPr lang="es-C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Nivel: 2° básico</a:t>
            </a:r>
            <a:endParaRPr lang="es-C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4" algn="ctr"/>
            <a:r>
              <a:rPr lang="es-C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Asignatura: Ciencias </a:t>
            </a:r>
            <a:r>
              <a:rPr lang="es-CL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Naturales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28750" y="5377476"/>
            <a:ext cx="8972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4" algn="ctr"/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Presentación creada el año 2017 para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apoyar la labor de docentes y educadores, y puesta a disposición en el Repositorio de Educación Ambiental del Ministerio del Medio Ambiente.</a:t>
            </a:r>
          </a:p>
          <a:p>
            <a:pPr marL="0" lvl="4" algn="ctr"/>
            <a:r>
              <a:rPr lang="es-MX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 ser utilizada y modificada haciendo referencia al Ministerio.</a:t>
            </a: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3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044" y="388918"/>
            <a:ext cx="10689908" cy="840442"/>
          </a:xfrm>
        </p:spPr>
        <p:txBody>
          <a:bodyPr/>
          <a:lstStyle/>
          <a:p>
            <a:r>
              <a:rPr lang="es-CL" b="1" dirty="0"/>
              <a:t>Orientación curricular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19" y="1935486"/>
            <a:ext cx="9966961" cy="515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Curso: </a:t>
            </a:r>
            <a:r>
              <a:rPr lang="es-CL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2</a:t>
            </a:r>
            <a:r>
              <a:rPr lang="es-CL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° básico</a:t>
            </a:r>
          </a:p>
          <a:p>
            <a:pPr marL="0" indent="0">
              <a:buNone/>
            </a:pPr>
            <a:r>
              <a:rPr lang="es-C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Asignatura: </a:t>
            </a:r>
            <a:r>
              <a:rPr lang="es-CL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s-CL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Ciencias </a:t>
            </a:r>
            <a:r>
              <a:rPr lang="es-CL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Naturales</a:t>
            </a:r>
          </a:p>
          <a:p>
            <a:pPr marL="0" indent="0">
              <a:buNone/>
            </a:pPr>
            <a:endParaRPr lang="es-CL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CL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de aprendizaje que </a:t>
            </a:r>
            <a:r>
              <a:rPr lang="es-CL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aborda:</a:t>
            </a:r>
            <a:endParaRPr lang="es-CL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CN02 </a:t>
            </a:r>
            <a:r>
              <a:rPr lang="es-CL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OA11: </a:t>
            </a:r>
            <a:r>
              <a:rPr lang="es-C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Describir el ciclo del agua en la naturaleza, reconociendo que el agua es un recurso preciado y proponiendo acciones cotidianas para su cuidado.</a:t>
            </a:r>
          </a:p>
          <a:p>
            <a:pPr algn="just"/>
            <a:endParaRPr lang="es-CL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L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CN02 OA </a:t>
            </a:r>
            <a:r>
              <a:rPr lang="es-CL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 </a:t>
            </a:r>
            <a:r>
              <a:rPr lang="es-CL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 </a:t>
            </a:r>
            <a:r>
              <a:rPr lang="es-C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comparar, por medio de la exploración, los estados sólido, líquido y gaseoso del agua</a:t>
            </a:r>
            <a:r>
              <a:rPr lang="es-CL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C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4" y="368598"/>
            <a:ext cx="10689908" cy="1301486"/>
          </a:xfrm>
        </p:spPr>
        <p:txBody>
          <a:bodyPr/>
          <a:lstStyle/>
          <a:p>
            <a:r>
              <a:rPr lang="es-CL" b="1" dirty="0"/>
              <a:t>En la naturaleza el agua tiene un ciclo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4" y="814192"/>
            <a:ext cx="10420787" cy="6851090"/>
          </a:xfrm>
        </p:spPr>
      </p:pic>
    </p:spTree>
    <p:extLst>
      <p:ext uri="{BB962C8B-B14F-4D97-AF65-F5344CB8AC3E}">
        <p14:creationId xmlns:p14="http://schemas.microsoft.com/office/powerpoint/2010/main" val="38679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0" y="294641"/>
            <a:ext cx="11106056" cy="730161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687" y="212657"/>
            <a:ext cx="11020953" cy="1509362"/>
          </a:xfrm>
        </p:spPr>
        <p:txBody>
          <a:bodyPr>
            <a:normAutofit/>
          </a:bodyPr>
          <a:lstStyle/>
          <a:p>
            <a:r>
              <a:rPr lang="es-CL" b="1" dirty="0"/>
              <a:t>El agua puede encontrarse en estado sólido (hielo), líquido y gaseoso (vapor)</a:t>
            </a:r>
          </a:p>
        </p:txBody>
      </p:sp>
    </p:spTree>
    <p:extLst>
      <p:ext uri="{BB962C8B-B14F-4D97-AF65-F5344CB8AC3E}">
        <p14:creationId xmlns:p14="http://schemas.microsoft.com/office/powerpoint/2010/main" val="23567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955" y="299812"/>
            <a:ext cx="10857671" cy="525324"/>
          </a:xfrm>
        </p:spPr>
        <p:txBody>
          <a:bodyPr>
            <a:noAutofit/>
          </a:bodyPr>
          <a:lstStyle/>
          <a:p>
            <a:r>
              <a:rPr lang="es-CL" b="1" dirty="0"/>
              <a:t>¡El agua dulce es muy poca!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1" y="1216795"/>
            <a:ext cx="10038984" cy="6600076"/>
          </a:xfrm>
        </p:spPr>
      </p:pic>
    </p:spTree>
    <p:extLst>
      <p:ext uri="{BB962C8B-B14F-4D97-AF65-F5344CB8AC3E}">
        <p14:creationId xmlns:p14="http://schemas.microsoft.com/office/powerpoint/2010/main" val="32474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162" y="445060"/>
            <a:ext cx="10605362" cy="583696"/>
          </a:xfrm>
        </p:spPr>
        <p:txBody>
          <a:bodyPr>
            <a:noAutofit/>
          </a:bodyPr>
          <a:lstStyle/>
          <a:p>
            <a:r>
              <a:rPr lang="es-CL" b="1" dirty="0"/>
              <a:t>El agua es muy importante para nosotros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0787"/>
            <a:ext cx="4642847" cy="71111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63" y="2004519"/>
            <a:ext cx="3826522" cy="4852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80" y="2323404"/>
            <a:ext cx="4362236" cy="47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882" y="386892"/>
            <a:ext cx="10605362" cy="595528"/>
          </a:xfrm>
        </p:spPr>
        <p:txBody>
          <a:bodyPr>
            <a:noAutofit/>
          </a:bodyPr>
          <a:lstStyle/>
          <a:p>
            <a:r>
              <a:rPr lang="es-CL" b="1" dirty="0"/>
              <a:t>Algunas maneras de cuidar el agua</a:t>
            </a: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519" y="4558921"/>
            <a:ext cx="2184761" cy="30289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0" y="1992825"/>
            <a:ext cx="2762797" cy="25660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18" y="1840985"/>
            <a:ext cx="2658866" cy="27179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65" y="1885846"/>
            <a:ext cx="2710831" cy="28090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32" y="5238259"/>
            <a:ext cx="2892709" cy="22244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8" y="4930780"/>
            <a:ext cx="2468329" cy="22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602" y="420133"/>
            <a:ext cx="11877674" cy="727948"/>
          </a:xfrm>
        </p:spPr>
        <p:txBody>
          <a:bodyPr vert="horz" lIns="112489" tIns="56245" rIns="112489" bIns="56245" rtlCol="0" anchor="t">
            <a:normAutofit fontScale="97500"/>
          </a:bodyPr>
          <a:lstStyle/>
          <a:p>
            <a:pPr>
              <a:spcBef>
                <a:spcPct val="0"/>
              </a:spcBef>
              <a:buNone/>
            </a:pPr>
            <a:r>
              <a:rPr lang="es-CL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¡Cuidar el agua es nuestra responsabilidad!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37"/>
          <a:stretch/>
        </p:blipFill>
        <p:spPr>
          <a:xfrm>
            <a:off x="8504071" y="2441084"/>
            <a:ext cx="3612193" cy="32488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" y="1987195"/>
            <a:ext cx="3152533" cy="48285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51" y="2564079"/>
            <a:ext cx="2598241" cy="32949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07" y="2783615"/>
            <a:ext cx="2961995" cy="32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335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625</Words>
  <Application>Microsoft Office PowerPoint</Application>
  <PresentationFormat>Personalizado</PresentationFormat>
  <Paragraphs>52</Paragraphs>
  <Slides>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Orientación curricular</vt:lpstr>
      <vt:lpstr>En la naturaleza el agua tiene un ciclo</vt:lpstr>
      <vt:lpstr>El agua puede encontrarse en estado sólido (hielo), líquido y gaseoso (vapor)</vt:lpstr>
      <vt:lpstr>¡El agua dulce es muy poca!</vt:lpstr>
      <vt:lpstr>El agua es muy importante para nosotros</vt:lpstr>
      <vt:lpstr>Algunas maneras de cuidar el agua</vt:lpstr>
      <vt:lpstr>Presentación de PowerPoint</vt:lpstr>
      <vt:lpstr>Presentación de PowerPoint</vt:lpstr>
    </vt:vector>
  </TitlesOfParts>
  <Company>mma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Armedari</dc:creator>
  <cp:lastModifiedBy>Barbara Juliane Von Igel Grisar</cp:lastModifiedBy>
  <cp:revision>82</cp:revision>
  <dcterms:created xsi:type="dcterms:W3CDTF">2018-04-25T12:41:41Z</dcterms:created>
  <dcterms:modified xsi:type="dcterms:W3CDTF">2019-07-03T17:06:53Z</dcterms:modified>
</cp:coreProperties>
</file>